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Italics" charset="1" panose="020B0306030504020204"/>
      <p:regular r:id="rId15"/>
    </p:embeddedFont>
    <p:embeddedFont>
      <p:font typeface="Open Sans Ultra-Bold" charset="1" panose="00000000000000000000"/>
      <p:regular r:id="rId16"/>
    </p:embeddedFont>
    <p:embeddedFont>
      <p:font typeface="Open Sans Ultra-Bold Italic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6.pn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Relationship Id="rId6" Target="../media/image23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6.png" Type="http://schemas.openxmlformats.org/officeDocument/2006/relationships/image"/><Relationship Id="rId4" Target="../media/image25.jpeg" Type="http://schemas.openxmlformats.org/officeDocument/2006/relationships/image"/><Relationship Id="rId5" Target="../media/image26.jpeg" Type="http://schemas.openxmlformats.org/officeDocument/2006/relationships/image"/><Relationship Id="rId6" Target="../media/image27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01352" y="3766090"/>
            <a:ext cx="13191664" cy="220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0"/>
              </a:lnSpc>
            </a:pPr>
            <a:r>
              <a:rPr lang="en-US" sz="7300">
                <a:solidFill>
                  <a:srgbClr val="1B2140"/>
                </a:solidFill>
                <a:latin typeface="Open Sans Bold"/>
              </a:rPr>
              <a:t>Ja w Europie </a:t>
            </a:r>
          </a:p>
          <a:p>
            <a:pPr algn="ctr" marL="0" indent="0" lvl="0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1B2140"/>
                </a:solidFill>
                <a:latin typeface="Open Sans Bold"/>
              </a:rPr>
              <a:t>- marzenia się spełniają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9817034" y="8771479"/>
            <a:ext cx="8470966" cy="1515521"/>
          </a:xfrm>
          <a:custGeom>
            <a:avLst/>
            <a:gdLst/>
            <a:ahLst/>
            <a:cxnLst/>
            <a:rect r="r" b="b" t="t" l="l"/>
            <a:pathLst>
              <a:path h="1515521" w="8470966">
                <a:moveTo>
                  <a:pt x="0" y="0"/>
                </a:moveTo>
                <a:lnTo>
                  <a:pt x="8470966" y="0"/>
                </a:lnTo>
                <a:lnTo>
                  <a:pt x="8470966" y="1515521"/>
                </a:lnTo>
                <a:lnTo>
                  <a:pt x="0" y="1515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5948474"/>
            <a:ext cx="18288000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B2140"/>
                </a:solidFill>
                <a:latin typeface="Open Sans Bold"/>
              </a:rPr>
              <a:t>Projekt realizowany przy wsparciu finansowym Komisji Europejskiej w ramach programu Erasmus+ o numerze 2022-1-PL01-KA122-VET-000078283 w sektorze Kształcenie i szkolenia zawodowe, Akcja 1. Mobilność edukacyjna w latach 2021 – 27.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A2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0547" y="1028700"/>
            <a:ext cx="17886907" cy="8829984"/>
          </a:xfrm>
          <a:custGeom>
            <a:avLst/>
            <a:gdLst/>
            <a:ahLst/>
            <a:cxnLst/>
            <a:rect r="r" b="b" t="t" l="l"/>
            <a:pathLst>
              <a:path h="8829984" w="17886907">
                <a:moveTo>
                  <a:pt x="0" y="0"/>
                </a:moveTo>
                <a:lnTo>
                  <a:pt x="17886906" y="0"/>
                </a:lnTo>
                <a:lnTo>
                  <a:pt x="17886906" y="8829984"/>
                </a:lnTo>
                <a:lnTo>
                  <a:pt x="0" y="8829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0547" y="448453"/>
            <a:ext cx="4686728" cy="4364515"/>
          </a:xfrm>
          <a:custGeom>
            <a:avLst/>
            <a:gdLst/>
            <a:ahLst/>
            <a:cxnLst/>
            <a:rect r="r" b="b" t="t" l="l"/>
            <a:pathLst>
              <a:path h="4364515" w="4686728">
                <a:moveTo>
                  <a:pt x="0" y="0"/>
                </a:moveTo>
                <a:lnTo>
                  <a:pt x="4686728" y="0"/>
                </a:lnTo>
                <a:lnTo>
                  <a:pt x="4686728" y="4364516"/>
                </a:lnTo>
                <a:lnTo>
                  <a:pt x="0" y="43645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7517" y="237485"/>
            <a:ext cx="3924491" cy="4114800"/>
          </a:xfrm>
          <a:custGeom>
            <a:avLst/>
            <a:gdLst/>
            <a:ahLst/>
            <a:cxnLst/>
            <a:rect r="r" b="b" t="t" l="l"/>
            <a:pathLst>
              <a:path h="4114800" w="3924491">
                <a:moveTo>
                  <a:pt x="0" y="0"/>
                </a:moveTo>
                <a:lnTo>
                  <a:pt x="3924491" y="0"/>
                </a:lnTo>
                <a:lnTo>
                  <a:pt x="39244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A2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386142" y="1840420"/>
            <a:ext cx="4781946" cy="5015730"/>
            <a:chOff x="0" y="0"/>
            <a:chExt cx="13716000" cy="143865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430020" y="726440"/>
              <a:ext cx="11457940" cy="10681970"/>
            </a:xfrm>
            <a:custGeom>
              <a:avLst/>
              <a:gdLst/>
              <a:ahLst/>
              <a:cxnLst/>
              <a:rect r="r" b="b" t="t" l="l"/>
              <a:pathLst>
                <a:path h="10681970" w="1145794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2"/>
              <a:stretch>
                <a:fillRect l="-10141" t="0" r="-14162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16000" cy="14386561"/>
            </a:xfrm>
            <a:custGeom>
              <a:avLst/>
              <a:gdLst/>
              <a:ahLst/>
              <a:cxnLst/>
              <a:rect r="r" b="b" t="t" l="l"/>
              <a:pathLst>
                <a:path h="14386561" w="13716000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3"/>
              <a:stretch>
                <a:fillRect l="-412" t="0" r="-412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201603" y="1217499"/>
            <a:ext cx="5266860" cy="5524351"/>
            <a:chOff x="0" y="0"/>
            <a:chExt cx="13716000" cy="14386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430020" y="726440"/>
              <a:ext cx="11457940" cy="10681970"/>
            </a:xfrm>
            <a:custGeom>
              <a:avLst/>
              <a:gdLst/>
              <a:ahLst/>
              <a:cxnLst/>
              <a:rect r="r" b="b" t="t" l="l"/>
              <a:pathLst>
                <a:path h="10681970" w="1145794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4"/>
              <a:stretch>
                <a:fillRect l="0" t="-9495" r="0" b="-33523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716000" cy="14386561"/>
            </a:xfrm>
            <a:custGeom>
              <a:avLst/>
              <a:gdLst/>
              <a:ahLst/>
              <a:cxnLst/>
              <a:rect r="r" b="b" t="t" l="l"/>
              <a:pathLst>
                <a:path h="14386561" w="13716000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3"/>
              <a:stretch>
                <a:fillRect l="-412" t="0" r="-412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8000471" y="3252210"/>
            <a:ext cx="5743450" cy="6024241"/>
            <a:chOff x="0" y="0"/>
            <a:chExt cx="13716000" cy="143865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430020" y="726440"/>
              <a:ext cx="11457940" cy="10681970"/>
            </a:xfrm>
            <a:custGeom>
              <a:avLst/>
              <a:gdLst/>
              <a:ahLst/>
              <a:cxnLst/>
              <a:rect r="r" b="b" t="t" l="l"/>
              <a:pathLst>
                <a:path h="10681970" w="1145794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5"/>
              <a:stretch>
                <a:fillRect l="0" t="-41605" r="0" b="-1413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716000" cy="14386561"/>
            </a:xfrm>
            <a:custGeom>
              <a:avLst/>
              <a:gdLst/>
              <a:ahLst/>
              <a:cxnLst/>
              <a:rect r="r" b="b" t="t" l="l"/>
              <a:pathLst>
                <a:path h="14386561" w="13716000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3"/>
              <a:stretch>
                <a:fillRect l="-412" t="0" r="-412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3359099" y="5021392"/>
            <a:ext cx="5020177" cy="5265608"/>
            <a:chOff x="0" y="0"/>
            <a:chExt cx="13716000" cy="143865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430020" y="726440"/>
              <a:ext cx="11457940" cy="10681970"/>
            </a:xfrm>
            <a:custGeom>
              <a:avLst/>
              <a:gdLst/>
              <a:ahLst/>
              <a:cxnLst/>
              <a:rect r="r" b="b" t="t" l="l"/>
              <a:pathLst>
                <a:path h="10681970" w="1145794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6"/>
              <a:stretch>
                <a:fillRect l="0" t="-21509" r="0" b="-21509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716000" cy="14386561"/>
            </a:xfrm>
            <a:custGeom>
              <a:avLst/>
              <a:gdLst/>
              <a:ahLst/>
              <a:cxnLst/>
              <a:rect r="r" b="b" t="t" l="l"/>
              <a:pathLst>
                <a:path h="14386561" w="13716000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3"/>
              <a:stretch>
                <a:fillRect l="-412" t="0" r="-412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823797" y="122555"/>
            <a:ext cx="16801951" cy="97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8F0C51"/>
                </a:solidFill>
                <a:latin typeface="Open Sans Bold"/>
              </a:rPr>
              <a:t>Korzyści z udziału w zagranicznych praktykach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-386142" y="5729660"/>
            <a:ext cx="4387589" cy="1064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8F0C51"/>
                </a:solidFill>
                <a:latin typeface="Open Sans Bold"/>
              </a:rPr>
              <a:t>międzynarodowe kontakty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318179" y="8077835"/>
            <a:ext cx="5425741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8F0C51"/>
                </a:solidFill>
                <a:latin typeface="Open Sans Bold"/>
              </a:rPr>
              <a:t>umiejetności językowe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8F0C51"/>
                </a:solidFill>
                <a:latin typeface="Open Sans Bold"/>
              </a:rPr>
              <a:t>i komunikacyjne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737905" y="9201150"/>
            <a:ext cx="4262566" cy="104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4"/>
              </a:lnSpc>
            </a:pPr>
            <a:r>
              <a:rPr lang="en-US" sz="3003">
                <a:solidFill>
                  <a:srgbClr val="8F0C51"/>
                </a:solidFill>
                <a:latin typeface="Open Sans Bold"/>
              </a:rPr>
              <a:t>międzynarodowe doświadczenie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743921" y="5880501"/>
            <a:ext cx="438758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8F0C51"/>
                </a:solidFill>
                <a:latin typeface="Open Sans Bold"/>
              </a:rPr>
              <a:t>wiedza branżowa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A2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3259348" y="1101725"/>
            <a:ext cx="5028652" cy="5274497"/>
            <a:chOff x="0" y="0"/>
            <a:chExt cx="13716000" cy="143865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430020" y="726440"/>
              <a:ext cx="11457940" cy="10681970"/>
            </a:xfrm>
            <a:custGeom>
              <a:avLst/>
              <a:gdLst/>
              <a:ahLst/>
              <a:cxnLst/>
              <a:rect r="r" b="b" t="t" l="l"/>
              <a:pathLst>
                <a:path h="10681970" w="1145794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2"/>
              <a:stretch>
                <a:fillRect l="-4466" t="0" r="-4466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16000" cy="14386561"/>
            </a:xfrm>
            <a:custGeom>
              <a:avLst/>
              <a:gdLst/>
              <a:ahLst/>
              <a:cxnLst/>
              <a:rect r="r" b="b" t="t" l="l"/>
              <a:pathLst>
                <a:path h="14386561" w="13716000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3"/>
              <a:stretch>
                <a:fillRect l="-412" t="0" r="-412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8159038" y="3614187"/>
            <a:ext cx="5381040" cy="5644113"/>
            <a:chOff x="0" y="0"/>
            <a:chExt cx="13716000" cy="14386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430020" y="726440"/>
              <a:ext cx="11457940" cy="10681970"/>
            </a:xfrm>
            <a:custGeom>
              <a:avLst/>
              <a:gdLst/>
              <a:ahLst/>
              <a:cxnLst/>
              <a:rect r="r" b="b" t="t" l="l"/>
              <a:pathLst>
                <a:path h="10681970" w="1145794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4"/>
              <a:stretch>
                <a:fillRect l="0" t="-21509" r="0" b="-21509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716000" cy="14386561"/>
            </a:xfrm>
            <a:custGeom>
              <a:avLst/>
              <a:gdLst/>
              <a:ahLst/>
              <a:cxnLst/>
              <a:rect r="r" b="b" t="t" l="l"/>
              <a:pathLst>
                <a:path h="14386561" w="13716000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3"/>
              <a:stretch>
                <a:fillRect l="-412" t="0" r="-412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-382340" y="4294631"/>
            <a:ext cx="5713063" cy="5992369"/>
            <a:chOff x="0" y="0"/>
            <a:chExt cx="13716000" cy="143865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430020" y="726440"/>
              <a:ext cx="11457940" cy="10681970"/>
            </a:xfrm>
            <a:custGeom>
              <a:avLst/>
              <a:gdLst/>
              <a:ahLst/>
              <a:cxnLst/>
              <a:rect r="r" b="b" t="t" l="l"/>
              <a:pathLst>
                <a:path h="10681970" w="1145794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5"/>
              <a:stretch>
                <a:fillRect l="-70460" t="0" r="-36712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716000" cy="14386561"/>
            </a:xfrm>
            <a:custGeom>
              <a:avLst/>
              <a:gdLst/>
              <a:ahLst/>
              <a:cxnLst/>
              <a:rect r="r" b="b" t="t" l="l"/>
              <a:pathLst>
                <a:path h="14386561" w="13716000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3"/>
              <a:stretch>
                <a:fillRect l="-412" t="0" r="-412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79607" y="122555"/>
            <a:ext cx="17890331" cy="979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8F0C51"/>
                </a:solidFill>
                <a:latin typeface="Open Sans Bold"/>
              </a:rPr>
              <a:t>Korzyści z udziału w zagranicznych mobilnościach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93778" y="8039621"/>
            <a:ext cx="4953854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8F0C51"/>
                </a:solidFill>
                <a:latin typeface="Open Sans Bold"/>
              </a:rPr>
              <a:t>poznanie  zagranicznych firm branżowych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0" y="9030221"/>
            <a:ext cx="5050326" cy="1064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8F0C51"/>
                </a:solidFill>
                <a:latin typeface="Open Sans Bold"/>
              </a:rPr>
              <a:t>międzynarodowe umiejetności zawodowe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900411" y="5195757"/>
            <a:ext cx="4387589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8F0C51"/>
                </a:solidFill>
                <a:latin typeface="Open Sans Bold"/>
              </a:rPr>
              <a:t>międzynarodowe dokumenty</a:t>
            </a:r>
          </a:p>
        </p:txBody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3326610" y="1101725"/>
            <a:ext cx="5167168" cy="5419785"/>
            <a:chOff x="0" y="0"/>
            <a:chExt cx="13716000" cy="1438656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430020" y="726440"/>
              <a:ext cx="11457940" cy="10681970"/>
            </a:xfrm>
            <a:custGeom>
              <a:avLst/>
              <a:gdLst/>
              <a:ahLst/>
              <a:cxnLst/>
              <a:rect r="r" b="b" t="t" l="l"/>
              <a:pathLst>
                <a:path h="10681970" w="1145794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6"/>
              <a:stretch>
                <a:fillRect l="-12151" t="0" r="-12151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716000" cy="14386561"/>
            </a:xfrm>
            <a:custGeom>
              <a:avLst/>
              <a:gdLst/>
              <a:ahLst/>
              <a:cxnLst/>
              <a:rect r="r" b="b" t="t" l="l"/>
              <a:pathLst>
                <a:path h="14386561" w="13716000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3"/>
              <a:stretch>
                <a:fillRect l="-412" t="0" r="-412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3649190" y="5473760"/>
            <a:ext cx="505032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8F0C51"/>
                </a:solidFill>
                <a:latin typeface="Open Sans Bold"/>
              </a:rPr>
              <a:t>kompetencje personalne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8F0C51"/>
                </a:solidFill>
                <a:latin typeface="Open Sans Bold"/>
              </a:rPr>
              <a:t>i społeczne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92A2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030029"/>
            <a:ext cx="16867178" cy="2111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40"/>
              </a:lnSpc>
            </a:pPr>
            <a:r>
              <a:rPr lang="en-US" sz="6100">
                <a:solidFill>
                  <a:srgbClr val="8F0C51"/>
                </a:solidFill>
                <a:latin typeface="Open Sans Bold"/>
              </a:rPr>
              <a:t>Informacje na temat realizacji projektu znajdują się: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4421300"/>
            <a:ext cx="18288000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8F0C51"/>
                </a:solidFill>
                <a:latin typeface="Open Sans"/>
              </a:rPr>
              <a:t>na stronie internetowej ZSP nr 2 w Krośnie        https://zsp2krosno.pl/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8F0C51"/>
                </a:solidFill>
                <a:latin typeface="Open Sans"/>
              </a:rPr>
              <a:t>na stronie internetowej projektu http://www.zspnr2krosnoerasmus.eu/category/ja-w-europie-marzenia-sie-spelniaja/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8F0C51"/>
                </a:solidFill>
                <a:latin typeface="Open Sans"/>
              </a:rPr>
              <a:t>na szkolnym YouToub 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8F0C51"/>
                </a:solidFill>
                <a:latin typeface="Open Sans"/>
              </a:rPr>
              <a:t>na szkolnym Facebooku i Instagramie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8F0C51"/>
                </a:solidFill>
                <a:latin typeface="Open Sans"/>
              </a:rPr>
              <a:t>na Flickr     https://www.flickr.com/photos/197606176@N07/with/53286850619/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8F0C51"/>
                </a:solidFill>
                <a:latin typeface="Open Sans"/>
              </a:rPr>
              <a:t>w lokalnej prasie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A2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1123" y="674160"/>
            <a:ext cx="15777468" cy="8888942"/>
          </a:xfrm>
          <a:custGeom>
            <a:avLst/>
            <a:gdLst/>
            <a:ahLst/>
            <a:cxnLst/>
            <a:rect r="r" b="b" t="t" l="l"/>
            <a:pathLst>
              <a:path h="8888942" w="15777468">
                <a:moveTo>
                  <a:pt x="0" y="0"/>
                </a:moveTo>
                <a:lnTo>
                  <a:pt x="15777469" y="0"/>
                </a:lnTo>
                <a:lnTo>
                  <a:pt x="15777469" y="8888941"/>
                </a:lnTo>
                <a:lnTo>
                  <a:pt x="0" y="88889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A2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5361" y="1561489"/>
            <a:ext cx="17086990" cy="7219067"/>
          </a:xfrm>
          <a:custGeom>
            <a:avLst/>
            <a:gdLst/>
            <a:ahLst/>
            <a:cxnLst/>
            <a:rect r="r" b="b" t="t" l="l"/>
            <a:pathLst>
              <a:path h="7219067" w="17086990">
                <a:moveTo>
                  <a:pt x="0" y="0"/>
                </a:moveTo>
                <a:lnTo>
                  <a:pt x="17086990" y="0"/>
                </a:lnTo>
                <a:lnTo>
                  <a:pt x="17086990" y="7219067"/>
                </a:lnTo>
                <a:lnTo>
                  <a:pt x="0" y="72190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A2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93163" y="509617"/>
            <a:ext cx="5071504" cy="5319444"/>
            <a:chOff x="0" y="0"/>
            <a:chExt cx="13716000" cy="143865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430020" y="726440"/>
              <a:ext cx="11457940" cy="10681970"/>
            </a:xfrm>
            <a:custGeom>
              <a:avLst/>
              <a:gdLst/>
              <a:ahLst/>
              <a:cxnLst/>
              <a:rect r="r" b="b" t="t" l="l"/>
              <a:pathLst>
                <a:path h="10681970" w="1145794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2"/>
              <a:stretch>
                <a:fillRect l="-12151" t="0" r="-12151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16000" cy="14386561"/>
            </a:xfrm>
            <a:custGeom>
              <a:avLst/>
              <a:gdLst/>
              <a:ahLst/>
              <a:cxnLst/>
              <a:rect r="r" b="b" t="t" l="l"/>
              <a:pathLst>
                <a:path h="14386561" w="13716000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3"/>
              <a:stretch>
                <a:fillRect l="-412" t="0" r="-412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6408582" y="557926"/>
            <a:ext cx="5025447" cy="5271135"/>
            <a:chOff x="0" y="0"/>
            <a:chExt cx="13716000" cy="14386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430020" y="726440"/>
              <a:ext cx="11457940" cy="10681970"/>
            </a:xfrm>
            <a:custGeom>
              <a:avLst/>
              <a:gdLst/>
              <a:ahLst/>
              <a:cxnLst/>
              <a:rect r="r" b="b" t="t" l="l"/>
              <a:pathLst>
                <a:path h="10681970" w="1145794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4"/>
              <a:stretch>
                <a:fillRect l="-17268" t="-5227" r="-13532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716000" cy="14386561"/>
            </a:xfrm>
            <a:custGeom>
              <a:avLst/>
              <a:gdLst/>
              <a:ahLst/>
              <a:cxnLst/>
              <a:rect r="r" b="b" t="t" l="l"/>
              <a:pathLst>
                <a:path h="14386561" w="13716000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3"/>
              <a:stretch>
                <a:fillRect l="-412" t="0" r="-412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2338395" y="604509"/>
            <a:ext cx="4981035" cy="5224552"/>
            <a:chOff x="0" y="0"/>
            <a:chExt cx="13716000" cy="143865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430020" y="726440"/>
              <a:ext cx="11457940" cy="10681970"/>
            </a:xfrm>
            <a:custGeom>
              <a:avLst/>
              <a:gdLst/>
              <a:ahLst/>
              <a:cxnLst/>
              <a:rect r="r" b="b" t="t" l="l"/>
              <a:pathLst>
                <a:path h="10681970" w="1145794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5"/>
              <a:stretch>
                <a:fillRect l="0" t="-36334" r="0" b="-6209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716000" cy="14386561"/>
            </a:xfrm>
            <a:custGeom>
              <a:avLst/>
              <a:gdLst/>
              <a:ahLst/>
              <a:cxnLst/>
              <a:rect r="r" b="b" t="t" l="l"/>
              <a:pathLst>
                <a:path h="14386561" w="13716000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3"/>
              <a:stretch>
                <a:fillRect l="-412" t="0" r="-412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6631277" y="6337935"/>
            <a:ext cx="4580058" cy="2339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spc="-84">
                <a:solidFill>
                  <a:srgbClr val="000000"/>
                </a:solidFill>
                <a:latin typeface="Open Sans Bold"/>
              </a:rPr>
              <a:t>13 uczniów </a:t>
            </a:r>
          </a:p>
          <a:p>
            <a:pPr algn="ctr">
              <a:lnSpc>
                <a:spcPts val="4620"/>
              </a:lnSpc>
            </a:pPr>
            <a:r>
              <a:rPr lang="en-US" sz="4200" spc="-84">
                <a:solidFill>
                  <a:srgbClr val="000000"/>
                </a:solidFill>
                <a:latin typeface="Open Sans Bold"/>
              </a:rPr>
              <a:t>2 opiekunów wyjechało do Hiszpanii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739372" y="6337935"/>
            <a:ext cx="4580058" cy="175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spc="-84">
                <a:solidFill>
                  <a:srgbClr val="000000"/>
                </a:solidFill>
                <a:latin typeface="Open Sans Bold"/>
              </a:rPr>
              <a:t>4 nauczycieli wyjechało do </a:t>
            </a:r>
          </a:p>
          <a:p>
            <a:pPr algn="ctr" marL="0" indent="0" lvl="0">
              <a:lnSpc>
                <a:spcPts val="4620"/>
              </a:lnSpc>
              <a:spcBef>
                <a:spcPct val="0"/>
              </a:spcBef>
            </a:pPr>
            <a:r>
              <a:rPr lang="en-US" sz="4200" spc="-84">
                <a:solidFill>
                  <a:srgbClr val="000000"/>
                </a:solidFill>
                <a:latin typeface="Open Sans Bold"/>
              </a:rPr>
              <a:t>Hiszpanii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84610" y="6337935"/>
            <a:ext cx="4580058" cy="2920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spc="-84">
                <a:solidFill>
                  <a:srgbClr val="000000"/>
                </a:solidFill>
                <a:latin typeface="Open Sans Bold"/>
              </a:rPr>
              <a:t>13 uczniów</a:t>
            </a:r>
            <a:r>
              <a:rPr lang="en-US" sz="4200" spc="-84">
                <a:solidFill>
                  <a:srgbClr val="000000"/>
                </a:solidFill>
                <a:latin typeface="Open Sans Bold"/>
              </a:rPr>
              <a:t> </a:t>
            </a:r>
          </a:p>
          <a:p>
            <a:pPr algn="ctr">
              <a:lnSpc>
                <a:spcPts val="4620"/>
              </a:lnSpc>
            </a:pPr>
            <a:r>
              <a:rPr lang="en-US" sz="4200" spc="-84">
                <a:solidFill>
                  <a:srgbClr val="000000"/>
                </a:solidFill>
                <a:latin typeface="Open Sans Bold"/>
              </a:rPr>
              <a:t>2 opiekunów wyjechało do Portugalii</a:t>
            </a:r>
          </a:p>
          <a:p>
            <a:pPr algn="ctr" marL="0" indent="0" lvl="0">
              <a:lnSpc>
                <a:spcPts val="46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A2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0424" y="1743731"/>
            <a:ext cx="10116707" cy="6895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000000"/>
                </a:solidFill>
                <a:latin typeface="Open Sans Bold"/>
              </a:rPr>
              <a:t>Nauczycielki przedmiotów gastronomicznych  obserwowały lekcje w Cesur - Centro Oficial de Formación Profesional oraz praktykę branżową uczniów w Fundación Cruzcampo Hospitality School w Hiszpanii.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852588" y="0"/>
            <a:ext cx="7293845" cy="10287000"/>
          </a:xfrm>
          <a:custGeom>
            <a:avLst/>
            <a:gdLst/>
            <a:ahLst/>
            <a:cxnLst/>
            <a:rect r="r" b="b" t="t" l="l"/>
            <a:pathLst>
              <a:path h="10287000" w="7293845">
                <a:moveTo>
                  <a:pt x="0" y="0"/>
                </a:moveTo>
                <a:lnTo>
                  <a:pt x="7293846" y="0"/>
                </a:lnTo>
                <a:lnTo>
                  <a:pt x="72938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92A2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519056"/>
            <a:ext cx="17757432" cy="8739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"/>
              </a:lnSpc>
            </a:pPr>
            <a:r>
              <a:rPr lang="en-US" sz="100">
                <a:solidFill>
                  <a:srgbClr val="000000"/>
                </a:solidFill>
                <a:latin typeface="Open Sans Bold"/>
              </a:rPr>
              <a:t>Uczestniczki mobilności:</a:t>
            </a:r>
          </a:p>
          <a:p>
            <a:pPr algn="ctr" marL="21614" indent="-10807" lvl="1">
              <a:lnSpc>
                <a:spcPts val="140"/>
              </a:lnSpc>
              <a:buFont typeface="Arial"/>
              <a:buChar char="•"/>
            </a:pPr>
            <a:r>
              <a:rPr lang="en-US" sz="100">
                <a:solidFill>
                  <a:srgbClr val="000000"/>
                </a:solidFill>
                <a:latin typeface="Open Sans Bold"/>
              </a:rPr>
              <a:t>poznały hiszpański system edukacji,</a:t>
            </a:r>
          </a:p>
          <a:p>
            <a:pPr algn="ctr" marL="21614" indent="-10807" lvl="1">
              <a:lnSpc>
                <a:spcPts val="140"/>
              </a:lnSpc>
              <a:buFont typeface="Arial"/>
              <a:buChar char="•"/>
            </a:pPr>
            <a:r>
              <a:rPr lang="en-US" sz="100">
                <a:solidFill>
                  <a:srgbClr val="000000"/>
                </a:solidFill>
                <a:latin typeface="Open Sans Bold"/>
              </a:rPr>
              <a:t> obserwowały, jak wygląda jego realizacja w praktyce,</a:t>
            </a:r>
          </a:p>
          <a:p>
            <a:pPr algn="ctr" marL="21614" indent="-10807" lvl="1">
              <a:lnSpc>
                <a:spcPts val="140"/>
              </a:lnSpc>
              <a:buFont typeface="Arial"/>
              <a:buChar char="•"/>
            </a:pPr>
            <a:r>
              <a:rPr lang="en-US" sz="100">
                <a:solidFill>
                  <a:srgbClr val="000000"/>
                </a:solidFill>
                <a:latin typeface="Open Sans Bold"/>
              </a:rPr>
              <a:t>obserwowały lekcje między innymi z takich przedmiotów jak: techniki kulinarne, podstawowe procesy ciastkarskie i cukiernicze, produkty kulinarne, desery w gastronomii,  </a:t>
            </a:r>
          </a:p>
          <a:p>
            <a:pPr algn="ctr" marL="21614" indent="-10807" lvl="1">
              <a:lnSpc>
                <a:spcPts val="140"/>
              </a:lnSpc>
              <a:buFont typeface="Arial"/>
              <a:buChar char="•"/>
            </a:pPr>
            <a:r>
              <a:rPr lang="en-US" sz="100">
                <a:solidFill>
                  <a:srgbClr val="000000"/>
                </a:solidFill>
                <a:latin typeface="Open Sans Bold"/>
              </a:rPr>
              <a:t>zwiedzały pracownie kształcenia zawodowego, oglądały ich wyposażenie, </a:t>
            </a:r>
          </a:p>
          <a:p>
            <a:pPr algn="ctr" marL="21614" indent="-10807" lvl="1">
              <a:lnSpc>
                <a:spcPts val="140"/>
              </a:lnSpc>
              <a:buFont typeface="Arial"/>
              <a:buChar char="•"/>
            </a:pPr>
            <a:r>
              <a:rPr lang="en-US" sz="100">
                <a:solidFill>
                  <a:srgbClr val="000000"/>
                </a:solidFill>
                <a:latin typeface="Open Sans Bold"/>
              </a:rPr>
              <a:t>spotykały się z nauczycielami kształcenia branżowego szkoły partnerskiej,</a:t>
            </a: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Open Sans Bold"/>
              </a:rPr>
              <a:t>Uczestniczki job shadowing:</a:t>
            </a:r>
          </a:p>
          <a:p>
            <a:pPr marL="690865" indent="-345432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 Bold"/>
              </a:rPr>
              <a:t> poznały hiszpański system edukacji szczególnie branżowej,</a:t>
            </a:r>
          </a:p>
          <a:p>
            <a:pPr marL="690865" indent="-345432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 Bold"/>
              </a:rPr>
              <a:t> obserwowały lekcje </a:t>
            </a:r>
          </a:p>
          <a:p>
            <a:pPr marL="690865" indent="-345432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 Bold"/>
              </a:rPr>
              <a:t>dyskutowały na temat dokumentacji nauczyciela, organizacji warsztatu pracy, programów nauczania, metod kształcenia, systemu oceniania, certyfikacji oraz wykorzystania w pracy nauczyciela aplikacji edukacyjnych,</a:t>
            </a:r>
          </a:p>
          <a:p>
            <a:pPr marL="690865" indent="-345432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 Bold"/>
              </a:rPr>
              <a:t>poznawały firmę od wewnątrz, rodzaje jej działalności, wpływ na lokalną społeczność i oczywiście formy oraz metody praktycznej nauki zawodu,</a:t>
            </a:r>
          </a:p>
          <a:p>
            <a:pPr marL="690865" indent="-345432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 Bold"/>
              </a:rPr>
              <a:t>poznały organizację i kulturę pracy w hiszpańskiej szkole oraz firmie,</a:t>
            </a:r>
          </a:p>
          <a:p>
            <a:pPr marL="690865" indent="-345432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 Bold"/>
              </a:rPr>
              <a:t>podszkoliły umiejętności językowe, komunikując się w języku angielskim i hiszpańskim,</a:t>
            </a:r>
          </a:p>
          <a:p>
            <a:pPr marL="690865" indent="-345432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 Bold"/>
              </a:rPr>
              <a:t>wymieniały doświadczenia, dzieliły się dobrymi praktykami, zdobywały nową wiedzę i umiejętności zawodowe,</a:t>
            </a:r>
          </a:p>
          <a:p>
            <a:pPr marL="690865" indent="-345432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 Bold"/>
              </a:rPr>
              <a:t>doskonaliły umiejętności personalne w międzynarodowym środowisku pracy,</a:t>
            </a:r>
          </a:p>
          <a:p>
            <a:pPr marL="690865" indent="-345432" lvl="1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 Bold"/>
              </a:rPr>
              <a:t>poznawały kulturę i tradycje Hiszpanii.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A2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85776" y="152276"/>
            <a:ext cx="5331706" cy="7551239"/>
          </a:xfrm>
          <a:custGeom>
            <a:avLst/>
            <a:gdLst/>
            <a:ahLst/>
            <a:cxnLst/>
            <a:rect r="r" b="b" t="t" l="l"/>
            <a:pathLst>
              <a:path h="7551239" w="5331706">
                <a:moveTo>
                  <a:pt x="0" y="0"/>
                </a:moveTo>
                <a:lnTo>
                  <a:pt x="5331706" y="0"/>
                </a:lnTo>
                <a:lnTo>
                  <a:pt x="5331706" y="7551239"/>
                </a:lnTo>
                <a:lnTo>
                  <a:pt x="0" y="7551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9220" y="152276"/>
            <a:ext cx="5311159" cy="7551239"/>
          </a:xfrm>
          <a:custGeom>
            <a:avLst/>
            <a:gdLst/>
            <a:ahLst/>
            <a:cxnLst/>
            <a:rect r="r" b="b" t="t" l="l"/>
            <a:pathLst>
              <a:path h="7551239" w="5311159">
                <a:moveTo>
                  <a:pt x="0" y="0"/>
                </a:moveTo>
                <a:lnTo>
                  <a:pt x="5311159" y="0"/>
                </a:lnTo>
                <a:lnTo>
                  <a:pt x="5311159" y="7551239"/>
                </a:lnTo>
                <a:lnTo>
                  <a:pt x="0" y="7551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52879" y="152276"/>
            <a:ext cx="5345259" cy="7551239"/>
          </a:xfrm>
          <a:custGeom>
            <a:avLst/>
            <a:gdLst/>
            <a:ahLst/>
            <a:cxnLst/>
            <a:rect r="r" b="b" t="t" l="l"/>
            <a:pathLst>
              <a:path h="7551239" w="5345259">
                <a:moveTo>
                  <a:pt x="0" y="0"/>
                </a:moveTo>
                <a:lnTo>
                  <a:pt x="5345259" y="0"/>
                </a:lnTo>
                <a:lnTo>
                  <a:pt x="5345259" y="7551239"/>
                </a:lnTo>
                <a:lnTo>
                  <a:pt x="0" y="75512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0" y="8046969"/>
            <a:ext cx="18288000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W hiszpańskiej Sevilli praktyki branżowe odbywali analitycy, fryzjerzy i żywieniowcy.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A2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28700"/>
            <a:ext cx="5635216" cy="7812459"/>
          </a:xfrm>
          <a:custGeom>
            <a:avLst/>
            <a:gdLst/>
            <a:ahLst/>
            <a:cxnLst/>
            <a:rect r="r" b="b" t="t" l="l"/>
            <a:pathLst>
              <a:path h="7812459" w="5635216">
                <a:moveTo>
                  <a:pt x="0" y="0"/>
                </a:moveTo>
                <a:lnTo>
                  <a:pt x="5635216" y="0"/>
                </a:lnTo>
                <a:lnTo>
                  <a:pt x="5635216" y="7812459"/>
                </a:lnTo>
                <a:lnTo>
                  <a:pt x="0" y="78124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63656" y="1028700"/>
            <a:ext cx="5524344" cy="7812459"/>
          </a:xfrm>
          <a:custGeom>
            <a:avLst/>
            <a:gdLst/>
            <a:ahLst/>
            <a:cxnLst/>
            <a:rect r="r" b="b" t="t" l="l"/>
            <a:pathLst>
              <a:path h="7812459" w="5524344">
                <a:moveTo>
                  <a:pt x="0" y="0"/>
                </a:moveTo>
                <a:lnTo>
                  <a:pt x="5524344" y="0"/>
                </a:lnTo>
                <a:lnTo>
                  <a:pt x="5524344" y="7812459"/>
                </a:lnTo>
                <a:lnTo>
                  <a:pt x="0" y="78124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262360" y="1210019"/>
            <a:ext cx="5763280" cy="7354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W  portugalskim mieście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Povoa de Varzim praktyki branżowe odbywali fryzjerzy i żywieniowcy.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A2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354053"/>
            <a:ext cx="16230600" cy="7578894"/>
          </a:xfrm>
          <a:custGeom>
            <a:avLst/>
            <a:gdLst/>
            <a:ahLst/>
            <a:cxnLst/>
            <a:rect r="r" b="b" t="t" l="l"/>
            <a:pathLst>
              <a:path h="7578894" w="16230600">
                <a:moveTo>
                  <a:pt x="0" y="0"/>
                </a:moveTo>
                <a:lnTo>
                  <a:pt x="16230600" y="0"/>
                </a:lnTo>
                <a:lnTo>
                  <a:pt x="16230600" y="7578894"/>
                </a:lnTo>
                <a:lnTo>
                  <a:pt x="0" y="7578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DAFzqDo505E</dc:identifier>
  <dcterms:modified xsi:type="dcterms:W3CDTF">2011-08-01T06:04:30Z</dcterms:modified>
  <cp:revision>1</cp:revision>
  <dc:title>Prezentacja podsumowujaca</dc:title>
</cp:coreProperties>
</file>