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4" r:id="rId33"/>
    <p:sldId id="293" r:id="rId34"/>
    <p:sldId id="299" r:id="rId35"/>
    <p:sldId id="290" r:id="rId36"/>
    <p:sldId id="291" r:id="rId37"/>
    <p:sldId id="292"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28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1C5D4B2-3E78-4F6B-8EFA-14A814D796D1}" type="datetimeFigureOut">
              <a:rPr lang="pl-PL" smtClean="0"/>
              <a:pPr/>
              <a:t>28.03.2023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1ACF7C7-D0E1-40D3-99DC-520AD52BC4C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5D4B2-3E78-4F6B-8EFA-14A814D796D1}" type="datetimeFigureOut">
              <a:rPr lang="pl-PL" smtClean="0"/>
              <a:pPr/>
              <a:t>28.03.2023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CF7C7-D0E1-40D3-99DC-520AD52BC4C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736"/>
            <a:ext cx="8229600" cy="3429024"/>
          </a:xfrm>
        </p:spPr>
        <p:txBody>
          <a:bodyPr>
            <a:normAutofit/>
          </a:bodyPr>
          <a:lstStyle/>
          <a:p>
            <a:r>
              <a:rPr lang="pl-PL" sz="8000" dirty="0" smtClean="0">
                <a:solidFill>
                  <a:schemeClr val="bg1"/>
                </a:solidFill>
                <a:latin typeface="Arial Narrow" pitchFamily="34" charset="0"/>
              </a:rPr>
              <a:t>Przyprawy</a:t>
            </a:r>
            <a:r>
              <a:rPr lang="pl-PL" sz="8000" dirty="0" smtClean="0">
                <a:solidFill>
                  <a:schemeClr val="bg1"/>
                </a:solidFill>
              </a:rPr>
              <a:t> </a:t>
            </a:r>
            <a:endParaRPr lang="pl-PL" sz="8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Jałowiec</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71470" y="1785926"/>
            <a:ext cx="5000660" cy="4525963"/>
          </a:xfrm>
        </p:spPr>
        <p:txBody>
          <a:bodyPr>
            <a:normAutofit fontScale="85000" lnSpcReduction="20000"/>
          </a:bodyPr>
          <a:lstStyle/>
          <a:p>
            <a:r>
              <a:rPr lang="pl-PL" dirty="0" smtClean="0">
                <a:solidFill>
                  <a:schemeClr val="bg1"/>
                </a:solidFill>
                <a:latin typeface="Arial Narrow" pitchFamily="34" charset="0"/>
              </a:rPr>
              <a:t>Jałowiec - </a:t>
            </a:r>
            <a:r>
              <a:rPr lang="pl-PL" dirty="0" smtClean="0">
                <a:solidFill>
                  <a:schemeClr val="bg1"/>
                </a:solidFill>
                <a:latin typeface="Arial Narrow" pitchFamily="34" charset="0"/>
              </a:rPr>
              <a:t>rodzaj roślin iglastych należący do rodziny cyprysowatych. Liczy ok. 50–71 gatunków. Rodzaj należy obok sosen do najbardziej rozpowszechnionych przedstawicieli iglastych na Ziemi. Występują w strefie klimatu umiarkowanego i subpolarnego na wszystkich kontynentach półkuli północnej, a także w górach w strefie międzyzwrotnikowej najdalej na południe sięgając do środkowej Afryki. Ma słodko-gorzkawy o odrobinę palący smak. Używa się do mięsa „na dziko”, sosów, farszów i pasztetów.</a:t>
            </a:r>
            <a:endParaRPr lang="pl-PL" dirty="0">
              <a:solidFill>
                <a:schemeClr val="bg1"/>
              </a:solidFill>
              <a:latin typeface="Arial Narrow" pitchFamily="34" charset="0"/>
            </a:endParaRPr>
          </a:p>
        </p:txBody>
      </p:sp>
      <p:pic>
        <p:nvPicPr>
          <p:cNvPr id="6" name="Symbol zastępczy zawartości 5" descr="335523465_676023157659539_6384263148935753664_n.jpg"/>
          <p:cNvPicPr>
            <a:picLocks noGrp="1" noChangeAspect="1"/>
          </p:cNvPicPr>
          <p:nvPr>
            <p:ph sz="half" idx="2"/>
          </p:nvPr>
        </p:nvPicPr>
        <p:blipFill>
          <a:blip r:embed="rId3"/>
          <a:stretch>
            <a:fillRect/>
          </a:stretch>
        </p:blipFill>
        <p:spPr>
          <a:xfrm>
            <a:off x="5000628" y="2357430"/>
            <a:ext cx="3825268" cy="25605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Kapary</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844" y="1785926"/>
            <a:ext cx="4429156" cy="4257692"/>
          </a:xfrm>
        </p:spPr>
        <p:txBody>
          <a:bodyPr>
            <a:normAutofit fontScale="92500" lnSpcReduction="10000"/>
          </a:bodyPr>
          <a:lstStyle/>
          <a:p>
            <a:r>
              <a:rPr lang="pl-PL" dirty="0" smtClean="0">
                <a:solidFill>
                  <a:schemeClr val="bg1"/>
                </a:solidFill>
                <a:latin typeface="Arial Narrow" pitchFamily="34" charset="0"/>
              </a:rPr>
              <a:t>Kapary </a:t>
            </a:r>
            <a:r>
              <a:rPr lang="pl-PL" dirty="0" smtClean="0">
                <a:solidFill>
                  <a:schemeClr val="bg1"/>
                </a:solidFill>
                <a:latin typeface="Arial Narrow" pitchFamily="34" charset="0"/>
              </a:rPr>
              <a:t>- rodzaj </a:t>
            </a:r>
            <a:r>
              <a:rPr lang="pl-PL" dirty="0" smtClean="0">
                <a:solidFill>
                  <a:schemeClr val="bg1"/>
                </a:solidFill>
                <a:latin typeface="Arial Narrow" pitchFamily="34" charset="0"/>
              </a:rPr>
              <a:t>roślin należących do rodziny kaparowatych. Należy do niego 139 gatunków. Występują one w strefie tropikalnej, tylko dwa gatunki rosną w Europie. Ma dość cierpki, ostry i  gorzkawy smak. Używa się do sosów, sałatek, pizzy, potraw z ryżu i dań rybnych.</a:t>
            </a:r>
            <a:endParaRPr lang="pl-PL" dirty="0">
              <a:solidFill>
                <a:schemeClr val="bg1"/>
              </a:solidFill>
              <a:latin typeface="Arial Narrow" pitchFamily="34" charset="0"/>
            </a:endParaRPr>
          </a:p>
        </p:txBody>
      </p:sp>
      <p:pic>
        <p:nvPicPr>
          <p:cNvPr id="6" name="Symbol zastępczy zawartości 5" descr="335536890_1145103622824073_3208395521646327538_n.jpg"/>
          <p:cNvPicPr>
            <a:picLocks noGrp="1" noChangeAspect="1"/>
          </p:cNvPicPr>
          <p:nvPr>
            <p:ph sz="half" idx="2"/>
          </p:nvPr>
        </p:nvPicPr>
        <p:blipFill>
          <a:blip r:embed="rId3"/>
          <a:stretch>
            <a:fillRect/>
          </a:stretch>
        </p:blipFill>
        <p:spPr>
          <a:xfrm>
            <a:off x="4929190" y="2285992"/>
            <a:ext cx="3832640" cy="255509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Kardamon</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428596" y="1857364"/>
            <a:ext cx="4038600" cy="4329130"/>
          </a:xfrm>
        </p:spPr>
        <p:txBody>
          <a:bodyPr>
            <a:normAutofit fontScale="92500" lnSpcReduction="20000"/>
          </a:bodyPr>
          <a:lstStyle/>
          <a:p>
            <a:r>
              <a:rPr lang="pl-PL" dirty="0" smtClean="0">
                <a:solidFill>
                  <a:schemeClr val="bg1"/>
                </a:solidFill>
                <a:latin typeface="Arial Narrow" pitchFamily="34" charset="0"/>
              </a:rPr>
              <a:t>Kardamon - </a:t>
            </a:r>
            <a:r>
              <a:rPr lang="pl-PL" dirty="0" smtClean="0">
                <a:solidFill>
                  <a:schemeClr val="bg1"/>
                </a:solidFill>
                <a:latin typeface="Arial Narrow" pitchFamily="34" charset="0"/>
              </a:rPr>
              <a:t>gatunek byliny należący do rodziny imbirowatych  . Występuje w stanie dzikim na Półwyspie Indyjskim i na Cejlonie, w Chinach i Indonezji, przeniesiony i zaaklimatyzowany w Ameryce Środkowej. Ma cytrynowo-imbirowy aromat, korzenny, lekko gorzki i ostry smak.</a:t>
            </a:r>
            <a:endParaRPr lang="pl-PL" dirty="0">
              <a:solidFill>
                <a:schemeClr val="bg1"/>
              </a:solidFill>
              <a:latin typeface="Arial Narrow" pitchFamily="34" charset="0"/>
            </a:endParaRPr>
          </a:p>
        </p:txBody>
      </p:sp>
      <p:pic>
        <p:nvPicPr>
          <p:cNvPr id="6" name="Symbol zastępczy zawartości 5" descr="334905483_1293667694549616_2176701288992014937_n.jpg"/>
          <p:cNvPicPr>
            <a:picLocks noGrp="1" noChangeAspect="1"/>
          </p:cNvPicPr>
          <p:nvPr>
            <p:ph sz="half" idx="2"/>
          </p:nvPr>
        </p:nvPicPr>
        <p:blipFill>
          <a:blip r:embed="rId3"/>
          <a:stretch>
            <a:fillRect/>
          </a:stretch>
        </p:blipFill>
        <p:spPr>
          <a:xfrm>
            <a:off x="4786314" y="2357430"/>
            <a:ext cx="3926030" cy="248915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Kminek</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10000"/>
          </a:bodyPr>
          <a:lstStyle/>
          <a:p>
            <a:r>
              <a:rPr lang="pl-PL" dirty="0" smtClean="0">
                <a:solidFill>
                  <a:schemeClr val="bg1"/>
                </a:solidFill>
                <a:latin typeface="Arial Narrow" pitchFamily="34" charset="0"/>
              </a:rPr>
              <a:t>Kminek - </a:t>
            </a:r>
            <a:r>
              <a:rPr lang="pl-PL" dirty="0" smtClean="0">
                <a:solidFill>
                  <a:schemeClr val="bg1"/>
                </a:solidFill>
                <a:latin typeface="Arial Narrow" pitchFamily="34" charset="0"/>
              </a:rPr>
              <a:t>gatunek rośliny dwuletniej należący do rodziny selerowatych. pochodzi z Afryki północnej, państw basenu morza Śródziemnego i znacznej części Europy. Ma nieco piekący, korzenny, gorzkawy smak. Używa się do zup, potraw z buraków, surówki z kapusty, sosów, pieczywa, pieczonych ziemniaków, serów, wódki i likierów.</a:t>
            </a:r>
            <a:endParaRPr lang="pl-PL" dirty="0">
              <a:solidFill>
                <a:schemeClr val="bg1"/>
              </a:solidFill>
              <a:latin typeface="Arial Narrow" pitchFamily="34" charset="0"/>
            </a:endParaRPr>
          </a:p>
        </p:txBody>
      </p:sp>
      <p:pic>
        <p:nvPicPr>
          <p:cNvPr id="6" name="Symbol zastępczy zawartości 5" descr="334964642_531397045787736_5207786961904850425_n.jpg"/>
          <p:cNvPicPr>
            <a:picLocks noGrp="1" noChangeAspect="1"/>
          </p:cNvPicPr>
          <p:nvPr>
            <p:ph sz="half" idx="2"/>
          </p:nvPr>
        </p:nvPicPr>
        <p:blipFill>
          <a:blip r:embed="rId3"/>
          <a:stretch>
            <a:fillRect/>
          </a:stretch>
        </p:blipFill>
        <p:spPr>
          <a:xfrm>
            <a:off x="4857752" y="2357430"/>
            <a:ext cx="3835127" cy="255324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Goździki</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92500" lnSpcReduction="10000"/>
          </a:bodyPr>
          <a:lstStyle/>
          <a:p>
            <a:r>
              <a:rPr lang="pl-PL" dirty="0" smtClean="0">
                <a:solidFill>
                  <a:schemeClr val="bg1"/>
                </a:solidFill>
                <a:latin typeface="Arial Narrow" pitchFamily="34" charset="0"/>
              </a:rPr>
              <a:t>Goździki – nierozkwitłe, wysuszone pąki kwiatowe drzewa goździkowego, służące jako przyprawa. Goździki mają barwę ciemnobrunatną, powstałą w czasie suszenia i odymiania. Mają piekący, słodkawy, rozgrzewający smak. Używa się do kompotów, marynat rybnych i owocowych, wina, likierów, </a:t>
            </a:r>
            <a:r>
              <a:rPr lang="pl-PL" dirty="0" err="1" smtClean="0">
                <a:solidFill>
                  <a:schemeClr val="bg1"/>
                </a:solidFill>
                <a:latin typeface="Arial Narrow" pitchFamily="34" charset="0"/>
              </a:rPr>
              <a:t>piernikow</a:t>
            </a:r>
            <a:r>
              <a:rPr lang="pl-PL" dirty="0" smtClean="0">
                <a:solidFill>
                  <a:schemeClr val="bg1"/>
                </a:solidFill>
                <a:latin typeface="Arial Narrow" pitchFamily="34" charset="0"/>
              </a:rPr>
              <a:t>.</a:t>
            </a:r>
            <a:endParaRPr lang="pl-PL" dirty="0">
              <a:solidFill>
                <a:schemeClr val="bg1"/>
              </a:solidFill>
              <a:latin typeface="Arial Narrow" pitchFamily="34" charset="0"/>
            </a:endParaRPr>
          </a:p>
        </p:txBody>
      </p:sp>
      <p:pic>
        <p:nvPicPr>
          <p:cNvPr id="6" name="Symbol zastępczy zawartości 5" descr="335708878_581650280650009_6530690252347217117_n.jpg"/>
          <p:cNvPicPr>
            <a:picLocks noGrp="1" noChangeAspect="1"/>
          </p:cNvPicPr>
          <p:nvPr>
            <p:ph sz="half" idx="2"/>
          </p:nvPr>
        </p:nvPicPr>
        <p:blipFill>
          <a:blip r:embed="rId3"/>
          <a:stretch>
            <a:fillRect/>
          </a:stretch>
        </p:blipFill>
        <p:spPr>
          <a:xfrm>
            <a:off x="4929190" y="2428868"/>
            <a:ext cx="3757610" cy="250703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Imbir</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844" y="1600200"/>
            <a:ext cx="4572032" cy="4525963"/>
          </a:xfrm>
        </p:spPr>
        <p:txBody>
          <a:bodyPr>
            <a:normAutofit lnSpcReduction="10000"/>
          </a:bodyPr>
          <a:lstStyle/>
          <a:p>
            <a:r>
              <a:rPr lang="pl-PL" dirty="0" smtClean="0">
                <a:solidFill>
                  <a:schemeClr val="bg1"/>
                </a:solidFill>
                <a:latin typeface="Arial Narrow" pitchFamily="34" charset="0"/>
              </a:rPr>
              <a:t>Imbir -</a:t>
            </a:r>
            <a:r>
              <a:rPr lang="pl-PL" dirty="0" smtClean="0">
                <a:solidFill>
                  <a:schemeClr val="bg1"/>
                </a:solidFill>
                <a:latin typeface="Arial Narrow" pitchFamily="34" charset="0"/>
              </a:rPr>
              <a:t> gatunek rośliny uprawnej z rodziny imbirowatych. W stanie dzikim obecnie nie występuje. Pochodzi prawdopodobnie z Melanezji. Ma lekko gorzki i nieco pikantny smak, oraz charakterystyczny i lekko słodkawy zapach. Używa się do marynat owocowych, potraw indyjskich i pierników.</a:t>
            </a:r>
          </a:p>
        </p:txBody>
      </p:sp>
      <p:pic>
        <p:nvPicPr>
          <p:cNvPr id="6" name="Symbol zastępczy zawartości 5" descr="334672519_604326301160560_1102346335550272611_n.jpg"/>
          <p:cNvPicPr>
            <a:picLocks noGrp="1" noChangeAspect="1"/>
          </p:cNvPicPr>
          <p:nvPr>
            <p:ph sz="half" idx="2"/>
          </p:nvPr>
        </p:nvPicPr>
        <p:blipFill>
          <a:blip r:embed="rId3"/>
          <a:stretch>
            <a:fillRect/>
          </a:stretch>
        </p:blipFill>
        <p:spPr>
          <a:xfrm>
            <a:off x="4929190" y="2357430"/>
            <a:ext cx="3757610" cy="25067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Melisa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214282" y="1600200"/>
            <a:ext cx="4500594" cy="4525963"/>
          </a:xfrm>
        </p:spPr>
        <p:txBody>
          <a:bodyPr>
            <a:normAutofit lnSpcReduction="10000"/>
          </a:bodyPr>
          <a:lstStyle/>
          <a:p>
            <a:r>
              <a:rPr lang="pl-PL" dirty="0" smtClean="0">
                <a:solidFill>
                  <a:schemeClr val="bg1"/>
                </a:solidFill>
                <a:latin typeface="Arial Narrow" pitchFamily="34" charset="0"/>
              </a:rPr>
              <a:t>Melisa</a:t>
            </a:r>
            <a:r>
              <a:rPr lang="pl-PL" b="1" dirty="0" smtClean="0">
                <a:solidFill>
                  <a:schemeClr val="bg1"/>
                </a:solidFill>
                <a:latin typeface="Arial Narrow" pitchFamily="34" charset="0"/>
              </a:rPr>
              <a:t> </a:t>
            </a:r>
            <a:r>
              <a:rPr lang="pl-PL" b="1" dirty="0" smtClean="0">
                <a:solidFill>
                  <a:schemeClr val="bg1"/>
                </a:solidFill>
                <a:latin typeface="Arial Narrow" pitchFamily="34" charset="0"/>
              </a:rPr>
              <a:t>-</a:t>
            </a:r>
            <a:r>
              <a:rPr lang="pl-PL" dirty="0" smtClean="0">
                <a:solidFill>
                  <a:schemeClr val="bg1"/>
                </a:solidFill>
                <a:latin typeface="Arial Narrow" pitchFamily="34" charset="0"/>
              </a:rPr>
              <a:t> </a:t>
            </a:r>
            <a:r>
              <a:rPr lang="pl-PL" dirty="0" smtClean="0">
                <a:solidFill>
                  <a:schemeClr val="bg1"/>
                </a:solidFill>
                <a:latin typeface="Arial Narrow" pitchFamily="34" charset="0"/>
              </a:rPr>
              <a:t>gatunek byliny z rodziny jasnotowatych. Rośnie dziko w Afryce Północnej, Europie Południowej i w Azji, Obecnie jest znana i uprawiana na całym świecie. Ma orzeźwiający, lekko cytrynowy smak. Używa się do sosów ziołowych na bazie majonezu, zup owocowych, sałaty, drobiu, jaj oraz mięsa. </a:t>
            </a:r>
            <a:endParaRPr lang="pl-PL" dirty="0">
              <a:solidFill>
                <a:schemeClr val="bg1"/>
              </a:solidFill>
              <a:latin typeface="Arial Narrow" pitchFamily="34" charset="0"/>
            </a:endParaRPr>
          </a:p>
        </p:txBody>
      </p:sp>
      <p:pic>
        <p:nvPicPr>
          <p:cNvPr id="6" name="Symbol zastępczy zawartości 5" descr="335481757_3411611685746433_7798651384760304851_n.jpg"/>
          <p:cNvPicPr>
            <a:picLocks noGrp="1" noChangeAspect="1"/>
          </p:cNvPicPr>
          <p:nvPr>
            <p:ph sz="half" idx="2"/>
          </p:nvPr>
        </p:nvPicPr>
        <p:blipFill>
          <a:blip r:embed="rId3"/>
          <a:stretch>
            <a:fillRect/>
          </a:stretch>
        </p:blipFill>
        <p:spPr>
          <a:xfrm>
            <a:off x="4857752" y="2428868"/>
            <a:ext cx="3940997" cy="262568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Mięta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357158" y="1928802"/>
            <a:ext cx="4357718" cy="4143404"/>
          </a:xfrm>
        </p:spPr>
        <p:txBody>
          <a:bodyPr>
            <a:normAutofit fontScale="92500" lnSpcReduction="20000"/>
          </a:bodyPr>
          <a:lstStyle/>
          <a:p>
            <a:r>
              <a:rPr lang="pl-PL" dirty="0" smtClean="0">
                <a:latin typeface="Arial Narrow" pitchFamily="34" charset="0"/>
              </a:rPr>
              <a:t> </a:t>
            </a:r>
            <a:r>
              <a:rPr lang="pl-PL" dirty="0" smtClean="0">
                <a:solidFill>
                  <a:schemeClr val="bg1"/>
                </a:solidFill>
                <a:latin typeface="Arial Narrow" pitchFamily="34" charset="0"/>
              </a:rPr>
              <a:t>Mięta - </a:t>
            </a:r>
            <a:r>
              <a:rPr lang="pl-PL" dirty="0" smtClean="0">
                <a:solidFill>
                  <a:schemeClr val="bg1"/>
                </a:solidFill>
                <a:latin typeface="Arial Narrow" pitchFamily="34" charset="0"/>
              </a:rPr>
              <a:t>rodzaj roślin z rodziny jasnotowatych. Liczy  od ok. 18–24 gatunków. Zasięg rodzaju obejmuje wszystkie kontynenty z wyjątkiem Antarktydy i Ameryki Południowej. Ma zwykle słodki, sprawiający uczucie chłodu smak. Używa się do pieczeni baraniej, sosów, sałatek warzywnych i owocowych.</a:t>
            </a:r>
            <a:endParaRPr lang="pl-PL" dirty="0">
              <a:solidFill>
                <a:schemeClr val="bg1"/>
              </a:solidFill>
              <a:latin typeface="Arial Narrow" pitchFamily="34" charset="0"/>
            </a:endParaRPr>
          </a:p>
        </p:txBody>
      </p:sp>
      <p:pic>
        <p:nvPicPr>
          <p:cNvPr id="7" name="Symbol zastępczy zawartości 6" descr="317247717_1108897723161913_3801188434097301546_n.jpg"/>
          <p:cNvPicPr>
            <a:picLocks noGrp="1" noChangeAspect="1"/>
          </p:cNvPicPr>
          <p:nvPr>
            <p:ph sz="half" idx="2"/>
          </p:nvPr>
        </p:nvPicPr>
        <p:blipFill>
          <a:blip r:embed="rId3" cstate="print"/>
          <a:stretch>
            <a:fillRect/>
          </a:stretch>
        </p:blipFill>
        <p:spPr>
          <a:xfrm>
            <a:off x="5143504" y="2348706"/>
            <a:ext cx="3543296" cy="26574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Oregano</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lnSpcReduction="10000"/>
          </a:bodyPr>
          <a:lstStyle/>
          <a:p>
            <a:r>
              <a:rPr lang="pl-PL" dirty="0" smtClean="0">
                <a:solidFill>
                  <a:schemeClr val="bg1"/>
                </a:solidFill>
                <a:latin typeface="Arial Narrow" pitchFamily="34" charset="0"/>
              </a:rPr>
              <a:t>Oregano- </a:t>
            </a:r>
            <a:r>
              <a:rPr lang="pl-PL" dirty="0" smtClean="0">
                <a:solidFill>
                  <a:schemeClr val="bg1"/>
                </a:solidFill>
                <a:latin typeface="Arial Narrow" pitchFamily="34" charset="0"/>
              </a:rPr>
              <a:t>gatunek rośliny wieloletniej należący do rodziny jasnotowatych. Rośnie w Afryce Północnej, Europie i Azji. Ma intensywny, lekko korzenny, delikatnie gorzki, ale orzeźwiający smak. Używa się do pizzy, sałatek, risotto, spaghetti, sałat, zup, sosów i ryb.</a:t>
            </a:r>
            <a:endParaRPr lang="pl-PL" dirty="0">
              <a:solidFill>
                <a:schemeClr val="bg1"/>
              </a:solidFill>
              <a:latin typeface="Arial Narrow" pitchFamily="34" charset="0"/>
            </a:endParaRPr>
          </a:p>
        </p:txBody>
      </p:sp>
      <p:pic>
        <p:nvPicPr>
          <p:cNvPr id="7" name="Symbol zastępczy zawartości 6" descr="334978388_219762350535990_4037730467421995667_n.jpg"/>
          <p:cNvPicPr>
            <a:picLocks noGrp="1" noChangeAspect="1"/>
          </p:cNvPicPr>
          <p:nvPr>
            <p:ph sz="half" idx="2"/>
          </p:nvPr>
        </p:nvPicPr>
        <p:blipFill>
          <a:blip r:embed="rId3"/>
          <a:stretch>
            <a:fillRect/>
          </a:stretch>
        </p:blipFill>
        <p:spPr>
          <a:xfrm>
            <a:off x="4786314" y="2428868"/>
            <a:ext cx="3915058" cy="234903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Rozmaryn</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285720" y="1500174"/>
            <a:ext cx="4543428" cy="4686320"/>
          </a:xfrm>
        </p:spPr>
        <p:txBody>
          <a:bodyPr>
            <a:normAutofit lnSpcReduction="10000"/>
          </a:bodyPr>
          <a:lstStyle/>
          <a:p>
            <a:r>
              <a:rPr lang="pl-PL" dirty="0" smtClean="0">
                <a:solidFill>
                  <a:schemeClr val="bg1"/>
                </a:solidFill>
                <a:latin typeface="Arial Narrow" pitchFamily="34" charset="0"/>
              </a:rPr>
              <a:t>Rozmaryn - </a:t>
            </a:r>
            <a:r>
              <a:rPr lang="pl-PL" dirty="0" smtClean="0">
                <a:solidFill>
                  <a:schemeClr val="bg1"/>
                </a:solidFill>
                <a:latin typeface="Arial Narrow" pitchFamily="34" charset="0"/>
              </a:rPr>
              <a:t>gatunek krzewu, należący do rodziny jasnotowatych. Występuje w stanie dzikim w rejonie Morza Śródziemnego. Ma korzenny, delikatnie gorzki, sosnowy smak. Używa się do zup, sosów, sałatek, zapiekanek,  pieczeń cielęcych, baraniny, dziczyzny, mięsa mielonego, ryb, flaków.</a:t>
            </a:r>
          </a:p>
        </p:txBody>
      </p:sp>
      <p:pic>
        <p:nvPicPr>
          <p:cNvPr id="6" name="Symbol zastępczy zawartości 5" descr="335532655_172953242207315_2418058086391487891_n.jpg"/>
          <p:cNvPicPr>
            <a:picLocks noGrp="1" noChangeAspect="1"/>
          </p:cNvPicPr>
          <p:nvPr>
            <p:ph sz="half" idx="2"/>
          </p:nvPr>
        </p:nvPicPr>
        <p:blipFill>
          <a:blip r:embed="rId3"/>
          <a:stretch>
            <a:fillRect/>
          </a:stretch>
        </p:blipFill>
        <p:spPr>
          <a:xfrm>
            <a:off x="4944934" y="2529785"/>
            <a:ext cx="3741865" cy="247085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Co to przyprawa?</a:t>
            </a:r>
            <a:endParaRPr lang="pl-PL" dirty="0">
              <a:solidFill>
                <a:schemeClr val="bg1"/>
              </a:solidFill>
              <a:latin typeface="Arial Narrow" pitchFamily="34" charset="0"/>
            </a:endParaRPr>
          </a:p>
        </p:txBody>
      </p:sp>
      <p:sp>
        <p:nvSpPr>
          <p:cNvPr id="3" name="Symbol zastępczy zawartości 2"/>
          <p:cNvSpPr>
            <a:spLocks noGrp="1"/>
          </p:cNvSpPr>
          <p:nvPr>
            <p:ph idx="1"/>
          </p:nvPr>
        </p:nvSpPr>
        <p:spPr>
          <a:xfrm>
            <a:off x="457200" y="1571612"/>
            <a:ext cx="7472386" cy="4554551"/>
          </a:xfrm>
        </p:spPr>
        <p:txBody>
          <a:bodyPr>
            <a:normAutofit/>
          </a:bodyPr>
          <a:lstStyle/>
          <a:p>
            <a:r>
              <a:rPr lang="pl-PL" sz="2600" dirty="0" smtClean="0">
                <a:solidFill>
                  <a:schemeClr val="bg1"/>
                </a:solidFill>
                <a:latin typeface="Arial Narrow" pitchFamily="34" charset="0"/>
              </a:rPr>
              <a:t>Przyprawy to składniki potraw stosowane w celu poprawienia ich smaku, aromatu a w niektórych przypadkach – walorów wizualnych. Przyprawy naturalnie otrzymujemy z całości, bądź określonych części roślin przyprawowych (kwiatów, owoców, kory, korzenia, nasion czy liści). Rośliny przyprawowe, oprócz tego, że podnoszą smak potraw, mogą też mieć wpływ na nasze zdrowie ze względu na witaminy i enzymy, które są w nich zawarte.  W kuchni, oprócz przypraw naturalnych, używa się także przypraw syntetycznych.</a:t>
            </a:r>
            <a:endParaRPr lang="pl-PL" sz="2600" dirty="0">
              <a:solidFill>
                <a:schemeClr val="bg1"/>
              </a:solidFill>
              <a:latin typeface="Arial Narrow"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Kolendra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428596" y="1714488"/>
            <a:ext cx="4114800" cy="4686320"/>
          </a:xfrm>
        </p:spPr>
        <p:txBody>
          <a:bodyPr>
            <a:normAutofit fontScale="77500" lnSpcReduction="20000"/>
          </a:bodyPr>
          <a:lstStyle/>
          <a:p>
            <a:r>
              <a:rPr lang="pl-PL" dirty="0" smtClean="0">
                <a:solidFill>
                  <a:schemeClr val="bg1"/>
                </a:solidFill>
                <a:latin typeface="Arial Narrow" pitchFamily="34" charset="0"/>
              </a:rPr>
              <a:t>Kolendra - </a:t>
            </a:r>
            <a:r>
              <a:rPr lang="pl-PL" dirty="0" smtClean="0">
                <a:solidFill>
                  <a:schemeClr val="bg1"/>
                </a:solidFill>
                <a:latin typeface="Arial Narrow" pitchFamily="34" charset="0"/>
              </a:rPr>
              <a:t>gatunek rośliny jednorocznej należący do rodziny selerowatych. Pochodzi znad Morza Śródziemnego. </a:t>
            </a:r>
            <a:r>
              <a:rPr lang="pl-PL" dirty="0" smtClean="0">
                <a:solidFill>
                  <a:schemeClr val="bg1"/>
                </a:solidFill>
                <a:latin typeface="Arial Narrow" pitchFamily="34" charset="0"/>
              </a:rPr>
              <a:t>N</a:t>
            </a:r>
            <a:r>
              <a:rPr lang="pl-PL" dirty="0" smtClean="0">
                <a:solidFill>
                  <a:schemeClr val="bg1"/>
                </a:solidFill>
                <a:latin typeface="Arial Narrow" pitchFamily="34" charset="0"/>
              </a:rPr>
              <a:t>asiona </a:t>
            </a:r>
            <a:r>
              <a:rPr lang="pl-PL" dirty="0" smtClean="0">
                <a:solidFill>
                  <a:schemeClr val="bg1"/>
                </a:solidFill>
                <a:latin typeface="Arial Narrow" pitchFamily="34" charset="0"/>
              </a:rPr>
              <a:t>mają ciepły, delikatnie orzechowy </a:t>
            </a:r>
            <a:r>
              <a:rPr lang="pl-PL" dirty="0" smtClean="0">
                <a:solidFill>
                  <a:schemeClr val="bg1"/>
                </a:solidFill>
                <a:latin typeface="Arial Narrow" pitchFamily="34" charset="0"/>
              </a:rPr>
              <a:t>smak, a zielona kolendra </a:t>
            </a:r>
            <a:r>
              <a:rPr lang="pl-PL" dirty="0" smtClean="0">
                <a:solidFill>
                  <a:schemeClr val="bg1"/>
                </a:solidFill>
                <a:latin typeface="Arial Narrow" pitchFamily="34" charset="0"/>
              </a:rPr>
              <a:t>w postaci liści i delikatnych </a:t>
            </a:r>
            <a:r>
              <a:rPr lang="pl-PL" dirty="0" smtClean="0">
                <a:solidFill>
                  <a:schemeClr val="bg1"/>
                </a:solidFill>
                <a:latin typeface="Arial Narrow" pitchFamily="34" charset="0"/>
              </a:rPr>
              <a:t>łodyg ma zdecydowanie </a:t>
            </a:r>
            <a:r>
              <a:rPr lang="pl-PL" dirty="0" smtClean="0">
                <a:solidFill>
                  <a:schemeClr val="bg1"/>
                </a:solidFill>
                <a:latin typeface="Arial Narrow" pitchFamily="34" charset="0"/>
              </a:rPr>
              <a:t>bardziej </a:t>
            </a:r>
            <a:r>
              <a:rPr lang="pl-PL" dirty="0" smtClean="0">
                <a:solidFill>
                  <a:schemeClr val="bg1"/>
                </a:solidFill>
                <a:latin typeface="Arial Narrow" pitchFamily="34" charset="0"/>
              </a:rPr>
              <a:t>intensywny </a:t>
            </a:r>
            <a:r>
              <a:rPr lang="pl-PL" dirty="0" smtClean="0">
                <a:solidFill>
                  <a:schemeClr val="bg1"/>
                </a:solidFill>
                <a:latin typeface="Arial Narrow" pitchFamily="34" charset="0"/>
              </a:rPr>
              <a:t>i </a:t>
            </a:r>
            <a:r>
              <a:rPr lang="pl-PL" dirty="0" smtClean="0">
                <a:solidFill>
                  <a:schemeClr val="bg1"/>
                </a:solidFill>
                <a:latin typeface="Arial Narrow" pitchFamily="34" charset="0"/>
              </a:rPr>
              <a:t>orzeźwiający smak. </a:t>
            </a:r>
            <a:r>
              <a:rPr lang="pl-PL" dirty="0" smtClean="0">
                <a:solidFill>
                  <a:schemeClr val="bg1"/>
                </a:solidFill>
                <a:latin typeface="Arial Narrow" pitchFamily="34" charset="0"/>
              </a:rPr>
              <a:t>Osoby, które nie lubią kolendry, określają </a:t>
            </a:r>
            <a:r>
              <a:rPr lang="pl-PL" dirty="0" smtClean="0">
                <a:solidFill>
                  <a:schemeClr val="bg1"/>
                </a:solidFill>
                <a:latin typeface="Arial Narrow" pitchFamily="34" charset="0"/>
              </a:rPr>
              <a:t> </a:t>
            </a:r>
            <a:r>
              <a:rPr lang="pl-PL" dirty="0" smtClean="0">
                <a:solidFill>
                  <a:schemeClr val="bg1"/>
                </a:solidFill>
                <a:latin typeface="Arial Narrow" pitchFamily="34" charset="0"/>
              </a:rPr>
              <a:t>smak jako mdły i </a:t>
            </a:r>
            <a:r>
              <a:rPr lang="pl-PL" dirty="0" smtClean="0">
                <a:solidFill>
                  <a:schemeClr val="bg1"/>
                </a:solidFill>
                <a:latin typeface="Arial Narrow" pitchFamily="34" charset="0"/>
              </a:rPr>
              <a:t>mydlany</a:t>
            </a:r>
            <a:r>
              <a:rPr lang="pl-PL" dirty="0" smtClean="0">
                <a:solidFill>
                  <a:schemeClr val="bg1"/>
                </a:solidFill>
              </a:rPr>
              <a:t>. </a:t>
            </a:r>
            <a:r>
              <a:rPr lang="pl-PL" dirty="0" smtClean="0">
                <a:solidFill>
                  <a:schemeClr val="bg1"/>
                </a:solidFill>
                <a:latin typeface="Arial Narrow" pitchFamily="34" charset="0"/>
              </a:rPr>
              <a:t>Używa się do pieczeni baraniej i wieprzowej, marynat do mięs, potraw arabskich, indyjskich i meksykańskich.</a:t>
            </a:r>
            <a:endParaRPr lang="pl-PL" dirty="0">
              <a:solidFill>
                <a:schemeClr val="bg1"/>
              </a:solidFill>
              <a:latin typeface="Arial Narrow" pitchFamily="34" charset="0"/>
            </a:endParaRPr>
          </a:p>
        </p:txBody>
      </p:sp>
      <p:pic>
        <p:nvPicPr>
          <p:cNvPr id="8" name="Symbol zastępczy zawartości 7" descr="335561193_177028574649552_4922991289514452941_n.jpg"/>
          <p:cNvPicPr>
            <a:picLocks noGrp="1" noChangeAspect="1"/>
          </p:cNvPicPr>
          <p:nvPr>
            <p:ph sz="half" idx="2"/>
          </p:nvPr>
        </p:nvPicPr>
        <p:blipFill>
          <a:blip r:embed="rId3"/>
          <a:stretch>
            <a:fillRect/>
          </a:stretch>
        </p:blipFill>
        <p:spPr>
          <a:xfrm>
            <a:off x="5072066" y="2500306"/>
            <a:ext cx="3810000" cy="253746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Liść laurowy</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a:bodyPr>
          <a:lstStyle/>
          <a:p>
            <a:r>
              <a:rPr lang="pl-PL" sz="2400" dirty="0" smtClean="0">
                <a:solidFill>
                  <a:schemeClr val="bg1"/>
                </a:solidFill>
                <a:latin typeface="Arial Narrow" pitchFamily="34" charset="0"/>
              </a:rPr>
              <a:t>Liść </a:t>
            </a:r>
            <a:r>
              <a:rPr lang="pl-PL" sz="2400" dirty="0" smtClean="0">
                <a:solidFill>
                  <a:schemeClr val="bg1"/>
                </a:solidFill>
                <a:latin typeface="Arial Narrow" pitchFamily="34" charset="0"/>
              </a:rPr>
              <a:t>laurowy - </a:t>
            </a:r>
            <a:r>
              <a:rPr lang="pl-PL" sz="2400" dirty="0" smtClean="0">
                <a:solidFill>
                  <a:schemeClr val="bg1"/>
                </a:solidFill>
                <a:latin typeface="Arial Narrow" pitchFamily="34" charset="0"/>
              </a:rPr>
              <a:t>suszony liść wawrzynu szlachetnego. Gatunek ten występuje w regionie śródziemnomorskim, poza tym bywa uprawiany, w strefie umiarkowanej. Ma smak ostro-gorzki, suszony wydziela ciepłą, ziołową korzenna woń. Używa się do zup, sosów, konserw, marynat i dań mięsnych.</a:t>
            </a:r>
            <a:endParaRPr lang="pl-PL" sz="2400" dirty="0">
              <a:solidFill>
                <a:schemeClr val="bg1"/>
              </a:solidFill>
              <a:latin typeface="Arial Narrow" pitchFamily="34" charset="0"/>
            </a:endParaRPr>
          </a:p>
        </p:txBody>
      </p:sp>
      <p:pic>
        <p:nvPicPr>
          <p:cNvPr id="6" name="Symbol zastępczy zawartości 5" descr="335462095_1894565640876252_3254265979505786939_n.jpg"/>
          <p:cNvPicPr>
            <a:picLocks noGrp="1" noChangeAspect="1"/>
          </p:cNvPicPr>
          <p:nvPr>
            <p:ph sz="half" idx="2"/>
          </p:nvPr>
        </p:nvPicPr>
        <p:blipFill>
          <a:blip r:embed="rId3"/>
          <a:stretch>
            <a:fillRect/>
          </a:stretch>
        </p:blipFill>
        <p:spPr>
          <a:xfrm>
            <a:off x="4857752" y="2428868"/>
            <a:ext cx="3938492" cy="262744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Majeranek</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457200" y="1600200"/>
            <a:ext cx="4686304" cy="4525963"/>
          </a:xfrm>
        </p:spPr>
        <p:txBody>
          <a:bodyPr>
            <a:normAutofit/>
          </a:bodyPr>
          <a:lstStyle/>
          <a:p>
            <a:r>
              <a:rPr lang="pl-PL" dirty="0" smtClean="0">
                <a:solidFill>
                  <a:schemeClr val="bg1"/>
                </a:solidFill>
                <a:latin typeface="Arial Narrow" pitchFamily="34" charset="0"/>
              </a:rPr>
              <a:t>Lebiodka </a:t>
            </a:r>
            <a:r>
              <a:rPr lang="pl-PL" dirty="0" smtClean="0">
                <a:solidFill>
                  <a:schemeClr val="bg1"/>
                </a:solidFill>
                <a:latin typeface="Arial Narrow" pitchFamily="34" charset="0"/>
              </a:rPr>
              <a:t>majeranek -</a:t>
            </a:r>
            <a:r>
              <a:rPr lang="pl-PL" dirty="0" smtClean="0">
                <a:solidFill>
                  <a:schemeClr val="bg1"/>
                </a:solidFill>
                <a:latin typeface="Arial Narrow" pitchFamily="34" charset="0"/>
              </a:rPr>
              <a:t> gatunek rośliny należący do rodziny jasnotowatych. Pochodzi z basenu Morza Śródziemnego. Ma korzenny i lekko szczypiący smak. Używa się do pieczeni wieprzowych ,wołowych, warzyw strączkowych, flaków i farszów.</a:t>
            </a:r>
            <a:endParaRPr lang="pl-PL" dirty="0">
              <a:solidFill>
                <a:schemeClr val="bg1"/>
              </a:solidFill>
              <a:latin typeface="Arial Narrow" pitchFamily="34" charset="0"/>
            </a:endParaRPr>
          </a:p>
        </p:txBody>
      </p:sp>
      <p:pic>
        <p:nvPicPr>
          <p:cNvPr id="6" name="Symbol zastępczy zawartości 5" descr="320806469_719295976255557_1133114259062424151_n.jpg"/>
          <p:cNvPicPr>
            <a:picLocks noGrp="1" noChangeAspect="1"/>
          </p:cNvPicPr>
          <p:nvPr>
            <p:ph sz="half" idx="2"/>
          </p:nvPr>
        </p:nvPicPr>
        <p:blipFill>
          <a:blip r:embed="rId3"/>
          <a:stretch>
            <a:fillRect/>
          </a:stretch>
        </p:blipFill>
        <p:spPr>
          <a:xfrm>
            <a:off x="5143504" y="2519010"/>
            <a:ext cx="3543296" cy="235864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Chili</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92500" lnSpcReduction="10000"/>
          </a:bodyPr>
          <a:lstStyle/>
          <a:p>
            <a:r>
              <a:rPr lang="pl-PL" dirty="0" smtClean="0">
                <a:solidFill>
                  <a:schemeClr val="bg1"/>
                </a:solidFill>
                <a:latin typeface="Arial Narrow" pitchFamily="34" charset="0"/>
              </a:rPr>
              <a:t>Papryczka </a:t>
            </a:r>
            <a:r>
              <a:rPr lang="pl-PL" dirty="0" smtClean="0">
                <a:solidFill>
                  <a:schemeClr val="bg1"/>
                </a:solidFill>
                <a:latin typeface="Arial Narrow" pitchFamily="34" charset="0"/>
              </a:rPr>
              <a:t>chili - </a:t>
            </a:r>
            <a:r>
              <a:rPr lang="pl-PL" dirty="0" smtClean="0">
                <a:solidFill>
                  <a:schemeClr val="bg1"/>
                </a:solidFill>
                <a:latin typeface="Arial Narrow" pitchFamily="34" charset="0"/>
              </a:rPr>
              <a:t>to tak naprawdę wiele odmian czerwonej, ostrej papryki. Charakteryzują się pikantnym smakiem, ale także licznymi, prozdrowotnymi właściwościami. Ma smak od lekko do mocno ostrego. Używa się do potraw z ryżu, sosów, pizzy, zapiekanek, potraw z mięsa.</a:t>
            </a:r>
            <a:endParaRPr lang="pl-PL" dirty="0">
              <a:solidFill>
                <a:schemeClr val="bg1"/>
              </a:solidFill>
              <a:latin typeface="Arial Narrow" pitchFamily="34" charset="0"/>
            </a:endParaRPr>
          </a:p>
        </p:txBody>
      </p:sp>
      <p:pic>
        <p:nvPicPr>
          <p:cNvPr id="6" name="Symbol zastępczy zawartości 5" descr="316098427_651071893165826_4117923397378579417_n.jpg"/>
          <p:cNvPicPr>
            <a:picLocks noGrp="1" noChangeAspect="1"/>
          </p:cNvPicPr>
          <p:nvPr>
            <p:ph sz="half" idx="2"/>
          </p:nvPr>
        </p:nvPicPr>
        <p:blipFill>
          <a:blip r:embed="rId3"/>
          <a:stretch>
            <a:fillRect/>
          </a:stretch>
        </p:blipFill>
        <p:spPr>
          <a:xfrm>
            <a:off x="5158845" y="1600200"/>
            <a:ext cx="3017309"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Cayenne</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lnSpcReduction="10000"/>
          </a:bodyPr>
          <a:lstStyle/>
          <a:p>
            <a:r>
              <a:rPr lang="pl-PL" dirty="0" smtClean="0">
                <a:solidFill>
                  <a:schemeClr val="bg1"/>
                </a:solidFill>
                <a:latin typeface="Arial Narrow" pitchFamily="34" charset="0"/>
              </a:rPr>
              <a:t>Pieprz </a:t>
            </a:r>
            <a:r>
              <a:rPr lang="pl-PL" dirty="0" smtClean="0">
                <a:solidFill>
                  <a:schemeClr val="bg1"/>
                </a:solidFill>
                <a:latin typeface="Arial Narrow" pitchFamily="34" charset="0"/>
              </a:rPr>
              <a:t>Cayenne - </a:t>
            </a:r>
            <a:r>
              <a:rPr lang="pl-PL" dirty="0" smtClean="0">
                <a:solidFill>
                  <a:schemeClr val="bg1"/>
                </a:solidFill>
                <a:latin typeface="Arial Narrow" pitchFamily="34" charset="0"/>
              </a:rPr>
              <a:t>to rodzaj przyprawy należącej do rodziny Capsicum – papryk o bardzo ostrym smaku, które są powszechnie znane jako papryczki chili. Ma bardzo ostry smak. Używa się do potraw z ryżu, sosów, pizzy, zapiekanek, potraw z mięsa.</a:t>
            </a:r>
            <a:endParaRPr lang="pl-PL" dirty="0">
              <a:latin typeface="Arial Narrow" pitchFamily="34" charset="0"/>
            </a:endParaRPr>
          </a:p>
        </p:txBody>
      </p:sp>
      <p:pic>
        <p:nvPicPr>
          <p:cNvPr id="6" name="Symbol zastępczy zawartości 5" descr="332850564_951622956205722_6127706072784670784_n.jpg"/>
          <p:cNvPicPr>
            <a:picLocks noGrp="1" noChangeAspect="1"/>
          </p:cNvPicPr>
          <p:nvPr>
            <p:ph sz="half" idx="2"/>
          </p:nvPr>
        </p:nvPicPr>
        <p:blipFill>
          <a:blip r:embed="rId3"/>
          <a:stretch>
            <a:fillRect/>
          </a:stretch>
        </p:blipFill>
        <p:spPr>
          <a:xfrm>
            <a:off x="4674640" y="2348706"/>
            <a:ext cx="4012160" cy="300912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Pieprz</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357158" y="1600200"/>
            <a:ext cx="4857784" cy="4525963"/>
          </a:xfrm>
        </p:spPr>
        <p:txBody>
          <a:bodyPr>
            <a:normAutofit/>
          </a:bodyPr>
          <a:lstStyle/>
          <a:p>
            <a:r>
              <a:rPr lang="pl-PL" dirty="0" smtClean="0">
                <a:solidFill>
                  <a:schemeClr val="bg1"/>
                </a:solidFill>
                <a:latin typeface="Arial Narrow" pitchFamily="34" charset="0"/>
              </a:rPr>
              <a:t>Pieprz </a:t>
            </a:r>
            <a:r>
              <a:rPr lang="pl-PL" dirty="0" smtClean="0">
                <a:solidFill>
                  <a:schemeClr val="bg1"/>
                </a:solidFill>
                <a:latin typeface="Arial Narrow" pitchFamily="34" charset="0"/>
              </a:rPr>
              <a:t>-</a:t>
            </a:r>
            <a:r>
              <a:rPr lang="pl-PL" dirty="0" smtClean="0">
                <a:solidFill>
                  <a:schemeClr val="bg1"/>
                </a:solidFill>
                <a:latin typeface="Arial Narrow" pitchFamily="34" charset="0"/>
              </a:rPr>
              <a:t> rodzaj roślin z rodziny pieprzowatych . Należą do niego liczne ok.700 gatunków występujące na obszarach o klimacie równikowym i zwrotnikowym. Ma palący smak. Używa się do  zup, bulionów, sosów, marynat, mięs, ryb.</a:t>
            </a:r>
            <a:endParaRPr lang="pl-PL" dirty="0">
              <a:solidFill>
                <a:schemeClr val="bg1"/>
              </a:solidFill>
              <a:latin typeface="Arial Narrow" pitchFamily="34" charset="0"/>
            </a:endParaRPr>
          </a:p>
        </p:txBody>
      </p:sp>
      <p:pic>
        <p:nvPicPr>
          <p:cNvPr id="6" name="Symbol zastępczy zawartości 5" descr="334890936_772595890955511_5299480960413081525_n.jpg"/>
          <p:cNvPicPr>
            <a:picLocks noGrp="1" noChangeAspect="1"/>
          </p:cNvPicPr>
          <p:nvPr>
            <p:ph sz="half" idx="2"/>
          </p:nvPr>
        </p:nvPicPr>
        <p:blipFill>
          <a:blip r:embed="rId3"/>
          <a:stretch>
            <a:fillRect/>
          </a:stretch>
        </p:blipFill>
        <p:spPr>
          <a:xfrm>
            <a:off x="5286380" y="1571612"/>
            <a:ext cx="3017309"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Szałwia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357158" y="1600200"/>
            <a:ext cx="4643470" cy="4525963"/>
          </a:xfrm>
        </p:spPr>
        <p:txBody>
          <a:bodyPr/>
          <a:lstStyle/>
          <a:p>
            <a:r>
              <a:rPr lang="pl-PL" dirty="0" smtClean="0">
                <a:solidFill>
                  <a:schemeClr val="bg1"/>
                </a:solidFill>
                <a:latin typeface="Arial Narrow" pitchFamily="34" charset="0"/>
              </a:rPr>
              <a:t>Szałwia </a:t>
            </a:r>
            <a:r>
              <a:rPr lang="pl-PL" dirty="0" smtClean="0">
                <a:solidFill>
                  <a:schemeClr val="bg1"/>
                </a:solidFill>
                <a:latin typeface="Arial Narrow" pitchFamily="34" charset="0"/>
              </a:rPr>
              <a:t>-</a:t>
            </a:r>
            <a:r>
              <a:rPr lang="pl-PL" dirty="0" smtClean="0">
                <a:solidFill>
                  <a:schemeClr val="bg1"/>
                </a:solidFill>
                <a:latin typeface="Arial Narrow" pitchFamily="34" charset="0"/>
              </a:rPr>
              <a:t> gatunek rośliny z rodziny jasnotowatych Pochodzi z rejonu Morza Śródziemnego. Ma aromatycznie gorzki smak. Używa się do potraw z mięs, warzyw strączkowych, ryb.</a:t>
            </a:r>
            <a:endParaRPr lang="pl-PL" dirty="0">
              <a:solidFill>
                <a:schemeClr val="bg1"/>
              </a:solidFill>
              <a:latin typeface="Arial Narrow" pitchFamily="34" charset="0"/>
            </a:endParaRPr>
          </a:p>
        </p:txBody>
      </p:sp>
      <p:pic>
        <p:nvPicPr>
          <p:cNvPr id="6" name="Symbol zastępczy zawartości 5" descr="335569765_1402108343918681_7251373475946457977_n.jpg"/>
          <p:cNvPicPr>
            <a:picLocks noGrp="1" noChangeAspect="1"/>
          </p:cNvPicPr>
          <p:nvPr>
            <p:ph sz="half" idx="2"/>
          </p:nvPr>
        </p:nvPicPr>
        <p:blipFill>
          <a:blip r:embed="rId3"/>
          <a:stretch>
            <a:fillRect/>
          </a:stretch>
        </p:blipFill>
        <p:spPr>
          <a:xfrm>
            <a:off x="5643570" y="2428868"/>
            <a:ext cx="3333774" cy="250033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Tymianek</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20000"/>
          </a:bodyPr>
          <a:lstStyle/>
          <a:p>
            <a:r>
              <a:rPr lang="pl-PL" dirty="0" smtClean="0">
                <a:solidFill>
                  <a:schemeClr val="bg1"/>
                </a:solidFill>
                <a:latin typeface="Arial Narrow" pitchFamily="34" charset="0"/>
              </a:rPr>
              <a:t>Macierzanka </a:t>
            </a:r>
            <a:r>
              <a:rPr lang="pl-PL" dirty="0" smtClean="0">
                <a:solidFill>
                  <a:schemeClr val="bg1"/>
                </a:solidFill>
                <a:latin typeface="Arial Narrow" pitchFamily="34" charset="0"/>
              </a:rPr>
              <a:t>tymianek -</a:t>
            </a:r>
            <a:r>
              <a:rPr lang="pl-PL" dirty="0" smtClean="0">
                <a:solidFill>
                  <a:schemeClr val="bg1"/>
                </a:solidFill>
                <a:latin typeface="Arial Narrow" pitchFamily="34" charset="0"/>
              </a:rPr>
              <a:t> gatunek rośliny należący do rodziny jasnotowatych. W naturze rośnie w zachodniej części basenu Morza Śródziemnego. Ma pikantny smak. Używa się do duszonych potraw z wołowiny, wieprzowiny, pieczonego drobiu, sosów, gulaszów, farszów, warzyw strączkowych, pizzy, dań z pomidorami, pasztetów, flaków, ryb morskich.</a:t>
            </a:r>
            <a:endParaRPr lang="pl-PL" dirty="0">
              <a:solidFill>
                <a:schemeClr val="bg1"/>
              </a:solidFill>
              <a:latin typeface="Arial Narrow" pitchFamily="34" charset="0"/>
            </a:endParaRPr>
          </a:p>
        </p:txBody>
      </p:sp>
      <p:pic>
        <p:nvPicPr>
          <p:cNvPr id="6" name="Symbol zastępczy zawartości 5" descr="335611175_109853655359274_1038883702101661896_n.jpg"/>
          <p:cNvPicPr>
            <a:picLocks noGrp="1" noChangeAspect="1"/>
          </p:cNvPicPr>
          <p:nvPr>
            <p:ph sz="half" idx="2"/>
          </p:nvPr>
        </p:nvPicPr>
        <p:blipFill>
          <a:blip r:embed="rId3"/>
          <a:stretch>
            <a:fillRect/>
          </a:stretch>
        </p:blipFill>
        <p:spPr>
          <a:xfrm>
            <a:off x="4929190" y="2214554"/>
            <a:ext cx="3864666" cy="298055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Papryka słodka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10000"/>
          </a:bodyPr>
          <a:lstStyle/>
          <a:p>
            <a:r>
              <a:rPr lang="pl-PL" dirty="0" smtClean="0">
                <a:solidFill>
                  <a:schemeClr val="bg1"/>
                </a:solidFill>
                <a:latin typeface="Arial Narrow" pitchFamily="34" charset="0"/>
              </a:rPr>
              <a:t>Papryka </a:t>
            </a:r>
            <a:r>
              <a:rPr lang="pl-PL" dirty="0" smtClean="0">
                <a:solidFill>
                  <a:schemeClr val="bg1"/>
                </a:solidFill>
                <a:latin typeface="Arial Narrow" pitchFamily="34" charset="0"/>
              </a:rPr>
              <a:t>- jest </a:t>
            </a:r>
            <a:r>
              <a:rPr lang="pl-PL" dirty="0" smtClean="0">
                <a:solidFill>
                  <a:schemeClr val="bg1"/>
                </a:solidFill>
                <a:latin typeface="Arial Narrow" pitchFamily="34" charset="0"/>
              </a:rPr>
              <a:t>owocem roślin z grupy Grossum. pochodzi z Meksyku , Ameryki Środkowej , Karaibów i północnej części Ameryki Południowej. Łagodna odmiana papryki została wyhodowana w latach dwudziestych XX wieku na Węgrzech. Ma jednocześnie ostry i słodki smak. Używa się do potraw z ryżu, sosów, pizzy, zapiekanek, potraw z mięsa. </a:t>
            </a:r>
            <a:endParaRPr lang="pl-PL" dirty="0">
              <a:solidFill>
                <a:schemeClr val="bg1"/>
              </a:solidFill>
              <a:latin typeface="Arial Narrow" pitchFamily="34" charset="0"/>
            </a:endParaRPr>
          </a:p>
        </p:txBody>
      </p:sp>
      <p:pic>
        <p:nvPicPr>
          <p:cNvPr id="6" name="Symbol zastępczy zawartości 5" descr="329207879_753854502988692_4096107705152682962_n.jpg"/>
          <p:cNvPicPr>
            <a:picLocks noGrp="1" noChangeAspect="1"/>
          </p:cNvPicPr>
          <p:nvPr>
            <p:ph sz="half" idx="2"/>
          </p:nvPr>
        </p:nvPicPr>
        <p:blipFill>
          <a:blip r:embed="rId3"/>
          <a:stretch>
            <a:fillRect/>
          </a:stretch>
        </p:blipFill>
        <p:spPr>
          <a:xfrm>
            <a:off x="4855046" y="2516325"/>
            <a:ext cx="3831754" cy="25557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Szafran</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20000"/>
          </a:bodyPr>
          <a:lstStyle/>
          <a:p>
            <a:r>
              <a:rPr lang="pl-PL" dirty="0" smtClean="0">
                <a:solidFill>
                  <a:schemeClr val="bg1"/>
                </a:solidFill>
                <a:latin typeface="Arial Narrow" pitchFamily="34" charset="0"/>
              </a:rPr>
              <a:t>Szafran - </a:t>
            </a:r>
            <a:r>
              <a:rPr lang="pl-PL" dirty="0" smtClean="0">
                <a:solidFill>
                  <a:schemeClr val="bg1"/>
                </a:solidFill>
                <a:latin typeface="Arial Narrow" pitchFamily="34" charset="0"/>
              </a:rPr>
              <a:t>najdroższa wagowo przyprawa świata. Roślina ta występowała naturalnie prawdopodobnie w Azji południowo-zachodniej, ale jej pierwsze uprawy powstały w Grecji. Wysuszony znany jest z cierpkiego smaku, zapachu podobnego do skoszonej trawy oraz delikatnie metalicznego połysku. Używa się do barwienia ciast, risotta, potraw z ryb w kuchni francuskiej, wódki gatunkowej.</a:t>
            </a:r>
            <a:endParaRPr lang="pl-PL" dirty="0">
              <a:solidFill>
                <a:schemeClr val="bg1"/>
              </a:solidFill>
              <a:latin typeface="Arial Narrow" pitchFamily="34" charset="0"/>
            </a:endParaRPr>
          </a:p>
        </p:txBody>
      </p:sp>
      <p:pic>
        <p:nvPicPr>
          <p:cNvPr id="6" name="Symbol zastępczy zawartości 5" descr="334999514_732949775160433_2500129286134534204_n.jpg"/>
          <p:cNvPicPr>
            <a:picLocks noGrp="1" noChangeAspect="1"/>
          </p:cNvPicPr>
          <p:nvPr>
            <p:ph sz="half" idx="2"/>
          </p:nvPr>
        </p:nvPicPr>
        <p:blipFill>
          <a:blip r:embed="rId3"/>
          <a:stretch>
            <a:fillRect/>
          </a:stretch>
        </p:blipFill>
        <p:spPr>
          <a:xfrm>
            <a:off x="5219192" y="1600200"/>
            <a:ext cx="289661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Bazylia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20000"/>
          </a:bodyPr>
          <a:lstStyle/>
          <a:p>
            <a:r>
              <a:rPr lang="pl-PL" dirty="0">
                <a:solidFill>
                  <a:schemeClr val="bg1"/>
                </a:solidFill>
                <a:latin typeface="Arial Narrow" pitchFamily="34" charset="0"/>
              </a:rPr>
              <a:t>Bazylia</a:t>
            </a:r>
            <a:r>
              <a:rPr lang="pl-PL" b="1" dirty="0">
                <a:solidFill>
                  <a:schemeClr val="bg1"/>
                </a:solidFill>
                <a:latin typeface="Arial Narrow" pitchFamily="34" charset="0"/>
              </a:rPr>
              <a:t> </a:t>
            </a:r>
            <a:r>
              <a:rPr lang="pl-PL" b="1" dirty="0" smtClean="0">
                <a:solidFill>
                  <a:schemeClr val="bg1"/>
                </a:solidFill>
                <a:latin typeface="Arial Narrow" pitchFamily="34" charset="0"/>
              </a:rPr>
              <a:t>- </a:t>
            </a:r>
            <a:r>
              <a:rPr lang="pl-PL" dirty="0" smtClean="0">
                <a:solidFill>
                  <a:schemeClr val="bg1"/>
                </a:solidFill>
                <a:latin typeface="Arial Narrow" pitchFamily="34" charset="0"/>
              </a:rPr>
              <a:t>gatunek</a:t>
            </a:r>
            <a:r>
              <a:rPr lang="pl-PL" dirty="0">
                <a:solidFill>
                  <a:schemeClr val="bg1"/>
                </a:solidFill>
                <a:latin typeface="Arial Narrow" pitchFamily="34" charset="0"/>
              </a:rPr>
              <a:t> rośliny </a:t>
            </a:r>
            <a:r>
              <a:rPr lang="pl-PL" dirty="0" smtClean="0">
                <a:solidFill>
                  <a:schemeClr val="bg1"/>
                </a:solidFill>
                <a:latin typeface="Arial Narrow" pitchFamily="34" charset="0"/>
              </a:rPr>
              <a:t>jednorocznej z </a:t>
            </a:r>
            <a:r>
              <a:rPr lang="pl-PL" dirty="0">
                <a:solidFill>
                  <a:schemeClr val="bg1"/>
                </a:solidFill>
                <a:latin typeface="Arial Narrow" pitchFamily="34" charset="0"/>
              </a:rPr>
              <a:t>rodziny jasnotowatych. Pochodzi prawdopodobnie z tropikalnej strefy Afryki, ale obecnie nie rośnie dziko, występuje tylko w </a:t>
            </a:r>
            <a:r>
              <a:rPr lang="pl-PL" dirty="0" smtClean="0">
                <a:solidFill>
                  <a:schemeClr val="bg1"/>
                </a:solidFill>
                <a:latin typeface="Arial Narrow" pitchFamily="34" charset="0"/>
              </a:rPr>
              <a:t>uprawie.</a:t>
            </a:r>
            <a:r>
              <a:rPr lang="pl-PL" dirty="0">
                <a:solidFill>
                  <a:schemeClr val="bg1"/>
                </a:solidFill>
                <a:latin typeface="Arial Narrow" pitchFamily="34" charset="0"/>
              </a:rPr>
              <a:t> M</a:t>
            </a:r>
            <a:r>
              <a:rPr lang="pl-PL" dirty="0" smtClean="0">
                <a:solidFill>
                  <a:schemeClr val="bg1"/>
                </a:solidFill>
                <a:latin typeface="Arial Narrow" pitchFamily="34" charset="0"/>
              </a:rPr>
              <a:t>a </a:t>
            </a:r>
            <a:r>
              <a:rPr lang="pl-PL" dirty="0">
                <a:solidFill>
                  <a:schemeClr val="bg1"/>
                </a:solidFill>
                <a:latin typeface="Arial Narrow" pitchFamily="34" charset="0"/>
              </a:rPr>
              <a:t>miły, korzenny, słodkawy i pikantny smak i zapach. Jako przyprawy używa się świeżych lub suszonych liści lub całego </a:t>
            </a:r>
            <a:r>
              <a:rPr lang="pl-PL" dirty="0" smtClean="0">
                <a:solidFill>
                  <a:schemeClr val="bg1"/>
                </a:solidFill>
                <a:latin typeface="Arial Narrow" pitchFamily="34" charset="0"/>
              </a:rPr>
              <a:t>ziela. Używa się ją do zup, sałatek, sosów, potraw mięsnych, drobiu, ryb, pomidorów, twarogów, jaj. </a:t>
            </a:r>
          </a:p>
        </p:txBody>
      </p:sp>
      <p:pic>
        <p:nvPicPr>
          <p:cNvPr id="6" name="Symbol zastępczy zawartości 5" descr="334984011_1371010207027488_5197007141126584946_n.jpg"/>
          <p:cNvPicPr>
            <a:picLocks noGrp="1" noChangeAspect="1"/>
          </p:cNvPicPr>
          <p:nvPr>
            <p:ph sz="half" idx="2"/>
          </p:nvPr>
        </p:nvPicPr>
        <p:blipFill>
          <a:blip r:embed="rId3"/>
          <a:stretch>
            <a:fillRect/>
          </a:stretch>
        </p:blipFill>
        <p:spPr>
          <a:xfrm>
            <a:off x="5357818" y="1643050"/>
            <a:ext cx="2667019" cy="400052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Wanilia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214282" y="1600200"/>
            <a:ext cx="4500594" cy="4614882"/>
          </a:xfrm>
        </p:spPr>
        <p:txBody>
          <a:bodyPr/>
          <a:lstStyle/>
          <a:p>
            <a:r>
              <a:rPr lang="pl-PL" dirty="0" smtClean="0">
                <a:solidFill>
                  <a:schemeClr val="bg1"/>
                </a:solidFill>
                <a:latin typeface="Arial Narrow" pitchFamily="34" charset="0"/>
              </a:rPr>
              <a:t>Wanilia - rodzaj</a:t>
            </a:r>
            <a:r>
              <a:rPr lang="pl-PL" dirty="0" smtClean="0">
                <a:solidFill>
                  <a:schemeClr val="bg1"/>
                </a:solidFill>
                <a:latin typeface="Arial Narrow" pitchFamily="34" charset="0"/>
              </a:rPr>
              <a:t> roślin jednoliściennych z rodziny storczykowatych, liczący 109 gatunków występujących w strefie tropikalnej</a:t>
            </a:r>
            <a:r>
              <a:rPr lang="pl-PL" dirty="0" smtClean="0">
                <a:solidFill>
                  <a:schemeClr val="bg1"/>
                </a:solidFill>
              </a:rPr>
              <a:t>. </a:t>
            </a:r>
            <a:r>
              <a:rPr lang="pl-PL" dirty="0" smtClean="0">
                <a:solidFill>
                  <a:schemeClr val="bg1"/>
                </a:solidFill>
                <a:latin typeface="Arial Narrow" pitchFamily="34" charset="0"/>
              </a:rPr>
              <a:t>Ma słodko – korzenny smak. Używa się do potraw słodkich, wyrobów cukierniczych.</a:t>
            </a:r>
            <a:endParaRPr lang="pl-PL" dirty="0">
              <a:solidFill>
                <a:schemeClr val="bg1"/>
              </a:solidFill>
              <a:latin typeface="Arial Narrow" pitchFamily="34" charset="0"/>
            </a:endParaRPr>
          </a:p>
        </p:txBody>
      </p:sp>
      <p:pic>
        <p:nvPicPr>
          <p:cNvPr id="6" name="Symbol zastępczy zawartości 5" descr="335441738_141167895273053_92259453613411135_n.jpg"/>
          <p:cNvPicPr>
            <a:picLocks noGrp="1" noChangeAspect="1"/>
          </p:cNvPicPr>
          <p:nvPr>
            <p:ph sz="half" idx="2"/>
          </p:nvPr>
        </p:nvPicPr>
        <p:blipFill>
          <a:blip r:embed="rId3"/>
          <a:stretch>
            <a:fillRect/>
          </a:stretch>
        </p:blipFill>
        <p:spPr>
          <a:xfrm>
            <a:off x="4905036" y="2559969"/>
            <a:ext cx="3781763" cy="244066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Ziele angielskie</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92500"/>
          </a:bodyPr>
          <a:lstStyle/>
          <a:p>
            <a:r>
              <a:rPr lang="pl-PL" dirty="0" smtClean="0">
                <a:solidFill>
                  <a:schemeClr val="bg1"/>
                </a:solidFill>
                <a:latin typeface="Arial Narrow" pitchFamily="34" charset="0"/>
              </a:rPr>
              <a:t>Ziele angielskie </a:t>
            </a:r>
            <a:r>
              <a:rPr lang="pl-PL" dirty="0" smtClean="0">
                <a:solidFill>
                  <a:schemeClr val="bg1"/>
                </a:solidFill>
                <a:latin typeface="Arial Narrow" pitchFamily="34" charset="0"/>
              </a:rPr>
              <a:t>- jest </a:t>
            </a:r>
            <a:r>
              <a:rPr lang="pl-PL" dirty="0" smtClean="0">
                <a:solidFill>
                  <a:schemeClr val="bg1"/>
                </a:solidFill>
                <a:latin typeface="Arial Narrow" pitchFamily="34" charset="0"/>
              </a:rPr>
              <a:t>tak naprawdę owocem korzennika lekarskiego– drzewa z rodziny mirtowatych, występującego głównie w Ameryce Południowej i gdzieniegdzie w Ameryce Północnej. Ma cierpki, gorzki smak. Używa się do zup, duszonych warzyw, słodkich wypieków.</a:t>
            </a:r>
            <a:endParaRPr lang="pl-PL" dirty="0">
              <a:solidFill>
                <a:schemeClr val="bg1"/>
              </a:solidFill>
              <a:latin typeface="Arial Narrow" pitchFamily="34" charset="0"/>
            </a:endParaRPr>
          </a:p>
        </p:txBody>
      </p:sp>
      <p:pic>
        <p:nvPicPr>
          <p:cNvPr id="6" name="Symbol zastępczy zawartości 5" descr="327812598_1595794590850103_745191629120179059_n.jpg"/>
          <p:cNvPicPr>
            <a:picLocks noGrp="1" noChangeAspect="1"/>
          </p:cNvPicPr>
          <p:nvPr>
            <p:ph sz="half" idx="2"/>
          </p:nvPr>
        </p:nvPicPr>
        <p:blipFill>
          <a:blip r:embed="rId3"/>
          <a:stretch>
            <a:fillRect/>
          </a:stretch>
        </p:blipFill>
        <p:spPr>
          <a:xfrm>
            <a:off x="4929190" y="2285992"/>
            <a:ext cx="3833773" cy="2554251"/>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Anyż</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92500" lnSpcReduction="10000"/>
          </a:bodyPr>
          <a:lstStyle/>
          <a:p>
            <a:r>
              <a:rPr lang="pl-PL" dirty="0" smtClean="0">
                <a:solidFill>
                  <a:schemeClr val="bg1"/>
                </a:solidFill>
                <a:latin typeface="Arial Narrow" pitchFamily="34" charset="0"/>
              </a:rPr>
              <a:t> </a:t>
            </a:r>
            <a:r>
              <a:rPr lang="pl-PL" dirty="0" smtClean="0">
                <a:solidFill>
                  <a:schemeClr val="bg1"/>
                </a:solidFill>
                <a:latin typeface="Arial Narrow" pitchFamily="34" charset="0"/>
              </a:rPr>
              <a:t>Anyż - </a:t>
            </a:r>
            <a:r>
              <a:rPr lang="pl-PL" dirty="0" smtClean="0">
                <a:solidFill>
                  <a:schemeClr val="bg1"/>
                </a:solidFill>
                <a:latin typeface="Arial Narrow" pitchFamily="34" charset="0"/>
              </a:rPr>
              <a:t>gatunek jednorocznej rośliny z rodziny selerowatych. Pochodzi, najprawdopodobniej, ze wschodnich obszarów basenu Morza Śródziemnego. Ma pikantno – słodkawy smak. Używa się do kompotów, marynat mięsnych, zup owocowych, wytworów piernikowych.</a:t>
            </a:r>
            <a:endParaRPr lang="pl-PL" dirty="0">
              <a:solidFill>
                <a:schemeClr val="bg1"/>
              </a:solidFill>
              <a:latin typeface="Arial Narrow" pitchFamily="34" charset="0"/>
            </a:endParaRPr>
          </a:p>
        </p:txBody>
      </p:sp>
      <p:pic>
        <p:nvPicPr>
          <p:cNvPr id="6" name="Symbol zastępczy zawartości 5" descr="336518176_1150099232346822_3418759591065404745_n.jpg"/>
          <p:cNvPicPr>
            <a:picLocks noGrp="1" noChangeAspect="1"/>
          </p:cNvPicPr>
          <p:nvPr>
            <p:ph sz="half" idx="2"/>
          </p:nvPr>
        </p:nvPicPr>
        <p:blipFill>
          <a:blip r:embed="rId3"/>
          <a:stretch>
            <a:fillRect/>
          </a:stretch>
        </p:blipFill>
        <p:spPr>
          <a:xfrm>
            <a:off x="5643570" y="1571612"/>
            <a:ext cx="2643206" cy="396480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Sól</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844" y="1428736"/>
            <a:ext cx="4429156" cy="4714908"/>
          </a:xfrm>
        </p:spPr>
        <p:txBody>
          <a:bodyPr>
            <a:normAutofit fontScale="62500" lnSpcReduction="20000"/>
          </a:bodyPr>
          <a:lstStyle/>
          <a:p>
            <a:r>
              <a:rPr lang="pl-PL" sz="3200" dirty="0" smtClean="0">
                <a:solidFill>
                  <a:schemeClr val="bg1"/>
                </a:solidFill>
                <a:latin typeface="Arial Narrow" pitchFamily="34" charset="0"/>
              </a:rPr>
              <a:t>Sól kuchenna</a:t>
            </a:r>
            <a:r>
              <a:rPr lang="pl-PL" sz="3200" b="1" dirty="0" smtClean="0">
                <a:solidFill>
                  <a:schemeClr val="bg1"/>
                </a:solidFill>
                <a:latin typeface="Arial Narrow" pitchFamily="34" charset="0"/>
              </a:rPr>
              <a:t> </a:t>
            </a:r>
            <a:r>
              <a:rPr lang="pl-PL" sz="3200" dirty="0" smtClean="0">
                <a:solidFill>
                  <a:schemeClr val="bg1"/>
                </a:solidFill>
                <a:latin typeface="Arial Narrow" pitchFamily="34" charset="0"/>
              </a:rPr>
              <a:t>- najbardziej popularny typ soli; w jej składzie znajduje się praktycznie wyłącznie chlorek sodu. Jest dostępna w postaci soli kamiennej i soli warzonej.</a:t>
            </a:r>
          </a:p>
          <a:p>
            <a:r>
              <a:rPr lang="pl-PL" sz="3200" dirty="0" smtClean="0">
                <a:solidFill>
                  <a:schemeClr val="bg1"/>
                </a:solidFill>
                <a:latin typeface="Arial Narrow" pitchFamily="34" charset="0"/>
              </a:rPr>
              <a:t>Sól morska</a:t>
            </a:r>
            <a:r>
              <a:rPr lang="pl-PL" sz="3200" b="1" dirty="0" smtClean="0">
                <a:solidFill>
                  <a:schemeClr val="bg1"/>
                </a:solidFill>
                <a:latin typeface="Arial Narrow" pitchFamily="34" charset="0"/>
              </a:rPr>
              <a:t> </a:t>
            </a:r>
            <a:r>
              <a:rPr lang="pl-PL" sz="3200" dirty="0" smtClean="0">
                <a:solidFill>
                  <a:schemeClr val="bg1"/>
                </a:solidFill>
                <a:latin typeface="Arial Narrow" pitchFamily="34" charset="0"/>
              </a:rPr>
              <a:t>- jej skład chemiczny jest bardzo podobny do soli kuchennej; produkcja tej soli odbywa się w wyniku odparowywania wody o wysokiej zawartości soli.</a:t>
            </a:r>
          </a:p>
          <a:p>
            <a:r>
              <a:rPr lang="pl-PL" sz="3200" dirty="0" smtClean="0">
                <a:solidFill>
                  <a:schemeClr val="bg1"/>
                </a:solidFill>
                <a:latin typeface="Arial Narrow" pitchFamily="34" charset="0"/>
              </a:rPr>
              <a:t>Sól kłodawska </a:t>
            </a:r>
            <a:r>
              <a:rPr lang="pl-PL" sz="3200" b="1" dirty="0" smtClean="0">
                <a:solidFill>
                  <a:schemeClr val="bg1"/>
                </a:solidFill>
                <a:latin typeface="Arial Narrow" pitchFamily="34" charset="0"/>
              </a:rPr>
              <a:t>- </a:t>
            </a:r>
            <a:r>
              <a:rPr lang="pl-PL" sz="3200" dirty="0" smtClean="0">
                <a:solidFill>
                  <a:schemeClr val="bg1"/>
                </a:solidFill>
                <a:latin typeface="Arial Narrow" pitchFamily="34" charset="0"/>
              </a:rPr>
              <a:t>sól kamienna, która jest wydobywana w mieście Kłodawa, w Polsce.</a:t>
            </a:r>
          </a:p>
          <a:p>
            <a:r>
              <a:rPr lang="pl-PL" sz="3200" dirty="0" smtClean="0">
                <a:solidFill>
                  <a:schemeClr val="bg1"/>
                </a:solidFill>
                <a:latin typeface="Arial Narrow" pitchFamily="34" charset="0"/>
              </a:rPr>
              <a:t>Sól himalajska - sól wydobywana w Pakistanie, w miejscu oddalonym o kilkaset od Himalajów.</a:t>
            </a:r>
            <a:r>
              <a:rPr lang="pl-PL" sz="3200" dirty="0" smtClean="0"/>
              <a:t> </a:t>
            </a:r>
            <a:r>
              <a:rPr lang="pl-PL" sz="3200" dirty="0" smtClean="0">
                <a:solidFill>
                  <a:schemeClr val="bg1"/>
                </a:solidFill>
                <a:latin typeface="Arial Narrow" pitchFamily="34" charset="0"/>
              </a:rPr>
              <a:t>Jej skład chemiczny nie różni się znacznie od zwykłej soli kuchennej.</a:t>
            </a:r>
          </a:p>
          <a:p>
            <a:endParaRPr lang="pl-PL" dirty="0" smtClean="0">
              <a:solidFill>
                <a:schemeClr val="bg1"/>
              </a:solidFill>
              <a:latin typeface="Arial Narrow" pitchFamily="34" charset="0"/>
            </a:endParaRPr>
          </a:p>
          <a:p>
            <a:endParaRPr lang="pl-PL" dirty="0">
              <a:solidFill>
                <a:schemeClr val="bg1"/>
              </a:solidFill>
              <a:latin typeface="Arial Narrow" pitchFamily="34" charset="0"/>
            </a:endParaRPr>
          </a:p>
        </p:txBody>
      </p:sp>
      <p:pic>
        <p:nvPicPr>
          <p:cNvPr id="9" name="Symbol zastępczy zawartości 8" descr="sol.jpeg"/>
          <p:cNvPicPr>
            <a:picLocks noGrp="1" noChangeAspect="1"/>
          </p:cNvPicPr>
          <p:nvPr>
            <p:ph sz="half" idx="2"/>
          </p:nvPr>
        </p:nvPicPr>
        <p:blipFill>
          <a:blip r:embed="rId3" cstate="print"/>
          <a:stretch>
            <a:fillRect/>
          </a:stretch>
        </p:blipFill>
        <p:spPr>
          <a:xfrm>
            <a:off x="5143504" y="1857364"/>
            <a:ext cx="3394675" cy="368905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Sól</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844" y="1643050"/>
            <a:ext cx="4857784" cy="4714908"/>
          </a:xfrm>
        </p:spPr>
        <p:txBody>
          <a:bodyPr>
            <a:normAutofit fontScale="77500" lnSpcReduction="20000"/>
          </a:bodyPr>
          <a:lstStyle/>
          <a:p>
            <a:r>
              <a:rPr lang="pl-PL" dirty="0" smtClean="0">
                <a:solidFill>
                  <a:schemeClr val="bg1"/>
                </a:solidFill>
                <a:latin typeface="Arial Narrow" pitchFamily="34" charset="0"/>
              </a:rPr>
              <a:t>Sól Kala Namak - jest to sól himalajska poddana dodatkowo prażeniu.</a:t>
            </a:r>
          </a:p>
          <a:p>
            <a:r>
              <a:rPr lang="pl-PL" dirty="0" smtClean="0">
                <a:solidFill>
                  <a:schemeClr val="bg1"/>
                </a:solidFill>
                <a:latin typeface="Arial Narrow" pitchFamily="34" charset="0"/>
              </a:rPr>
              <a:t>Sól o obniżonej zawartości sodu - cechuje się niższą zawartością sodu; zwykle sól ta zawiera o 25-30% mniej chlorku sodu; w miejsce chlorku sodu wykorzystywany jest chlorek potasu.</a:t>
            </a:r>
          </a:p>
          <a:p>
            <a:r>
              <a:rPr lang="pl-PL" dirty="0" smtClean="0">
                <a:solidFill>
                  <a:schemeClr val="bg1"/>
                </a:solidFill>
                <a:latin typeface="Arial Narrow" pitchFamily="34" charset="0"/>
              </a:rPr>
              <a:t>Sól bambusowa - jest to sól morska, którą umieszcza się wewnątrz bambusa, a następnie poddaje 9-krotnemu prażeniu.</a:t>
            </a:r>
          </a:p>
          <a:p>
            <a:endParaRPr lang="pl-PL" dirty="0" smtClean="0">
              <a:solidFill>
                <a:schemeClr val="bg1"/>
              </a:solidFill>
              <a:latin typeface="Arial Narrow" pitchFamily="34" charset="0"/>
            </a:endParaRPr>
          </a:p>
          <a:p>
            <a:r>
              <a:rPr lang="pl-PL" dirty="0" smtClean="0">
                <a:solidFill>
                  <a:schemeClr val="bg1"/>
                </a:solidFill>
                <a:latin typeface="Arial Narrow" pitchFamily="34" charset="0"/>
              </a:rPr>
              <a:t>Sól duńska z Laeso - jest to sól morska pozyskiwana z Morza Bałtyckiego</a:t>
            </a:r>
          </a:p>
          <a:p>
            <a:endParaRPr lang="pl-PL" dirty="0">
              <a:solidFill>
                <a:schemeClr val="bg1"/>
              </a:solidFill>
              <a:latin typeface="Arial Narrow" pitchFamily="34" charset="0"/>
            </a:endParaRPr>
          </a:p>
        </p:txBody>
      </p:sp>
      <p:pic>
        <p:nvPicPr>
          <p:cNvPr id="6" name="Symbol zastępczy zawartości 5" descr="sol2.jpg"/>
          <p:cNvPicPr>
            <a:picLocks noGrp="1" noChangeAspect="1"/>
          </p:cNvPicPr>
          <p:nvPr>
            <p:ph sz="half" idx="2"/>
          </p:nvPr>
        </p:nvPicPr>
        <p:blipFill>
          <a:blip r:embed="rId3"/>
          <a:stretch>
            <a:fillRect/>
          </a:stretch>
        </p:blipFill>
        <p:spPr>
          <a:xfrm>
            <a:off x="5072066" y="2285992"/>
            <a:ext cx="3821659" cy="2866244"/>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Mieszanki przypraw</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a:bodyPr>
          <a:lstStyle/>
          <a:p>
            <a:r>
              <a:rPr lang="pl-PL" sz="2400" dirty="0" smtClean="0">
                <a:solidFill>
                  <a:schemeClr val="bg1"/>
                </a:solidFill>
                <a:latin typeface="Arial Narrow" pitchFamily="34" charset="0"/>
              </a:rPr>
              <a:t>Curry - </a:t>
            </a:r>
            <a:r>
              <a:rPr lang="pl-PL" sz="2400" dirty="0" smtClean="0">
                <a:solidFill>
                  <a:schemeClr val="bg1"/>
                </a:solidFill>
                <a:latin typeface="Arial Narrow" pitchFamily="34" charset="0"/>
              </a:rPr>
              <a:t>jest mieszanką 10-12, czasami 15 przypraw. Pochodzi z Indii. Zależnie od składu, może mieć smak łagodny lub bardzo ostry. Zawiera pieprz, kardamon, imbir, kolendrę, gałkę muszkatołową, kurkumę, cynamon, chili, paprykę, ziele angielskie i inne składniki. Stosuje się go do potraw z mięsa i ryb, ryżu oraz sosów.</a:t>
            </a:r>
            <a:endParaRPr lang="pl-PL" sz="2400" dirty="0">
              <a:solidFill>
                <a:schemeClr val="bg1"/>
              </a:solidFill>
              <a:latin typeface="Arial Narrow" pitchFamily="34" charset="0"/>
            </a:endParaRPr>
          </a:p>
        </p:txBody>
      </p:sp>
      <p:sp>
        <p:nvSpPr>
          <p:cNvPr id="5" name="Symbol zastępczy zawartości 4"/>
          <p:cNvSpPr>
            <a:spLocks noGrp="1"/>
          </p:cNvSpPr>
          <p:nvPr>
            <p:ph sz="half" idx="2"/>
          </p:nvPr>
        </p:nvSpPr>
        <p:spPr/>
        <p:txBody>
          <a:bodyPr>
            <a:normAutofit/>
          </a:bodyPr>
          <a:lstStyle/>
          <a:p>
            <a:r>
              <a:rPr lang="pl-PL" sz="2400" dirty="0" smtClean="0">
                <a:solidFill>
                  <a:schemeClr val="bg1"/>
                </a:solidFill>
                <a:latin typeface="Arial Narrow" pitchFamily="34" charset="0"/>
              </a:rPr>
              <a:t>Pięć przypraw </a:t>
            </a:r>
            <a:r>
              <a:rPr lang="pl-PL" sz="2400" dirty="0" smtClean="0">
                <a:solidFill>
                  <a:schemeClr val="bg1"/>
                </a:solidFill>
                <a:latin typeface="Arial Narrow" pitchFamily="34" charset="0"/>
              </a:rPr>
              <a:t>- </a:t>
            </a:r>
            <a:r>
              <a:rPr lang="pl-PL" sz="2400" dirty="0" smtClean="0">
                <a:solidFill>
                  <a:schemeClr val="bg1"/>
                </a:solidFill>
                <a:latin typeface="Arial Narrow" pitchFamily="34" charset="0"/>
              </a:rPr>
              <a:t>jest to mieszanka używana w Chinach i Wietnamie, ma postać zmielonego proszku. W skład podstawowej receptury wchodzą: anyż gwiazdkowy, pieprz, cynamon, owoce fenkułu i goździki. Przyprawa używana jest do pieczeni z drobiu i mięsa oraz marynat.  </a:t>
            </a:r>
            <a:endParaRPr lang="pl-PL" sz="2400" dirty="0">
              <a:solidFill>
                <a:schemeClr val="bg1"/>
              </a:solidFill>
              <a:latin typeface="Arial Narrow"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Mieszanki przypraw</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fontScale="85000" lnSpcReduction="20000"/>
          </a:bodyPr>
          <a:lstStyle/>
          <a:p>
            <a:r>
              <a:rPr lang="pl-PL" dirty="0" smtClean="0">
                <a:solidFill>
                  <a:schemeClr val="bg1"/>
                </a:solidFill>
                <a:latin typeface="Arial Narrow" pitchFamily="34" charset="0"/>
              </a:rPr>
              <a:t>Baharat </a:t>
            </a:r>
            <a:r>
              <a:rPr lang="pl-PL" dirty="0" smtClean="0">
                <a:solidFill>
                  <a:schemeClr val="bg1"/>
                </a:solidFill>
                <a:latin typeface="Arial Narrow" pitchFamily="34" charset="0"/>
              </a:rPr>
              <a:t>- pochodzi </a:t>
            </a:r>
            <a:r>
              <a:rPr lang="pl-PL" dirty="0" smtClean="0">
                <a:solidFill>
                  <a:schemeClr val="bg1"/>
                </a:solidFill>
                <a:latin typeface="Arial Narrow" pitchFamily="34" charset="0"/>
              </a:rPr>
              <a:t>z krajów arabskich. W skład tej przyprawy wchodzą: starta gałka muszkatołowa, owoce czarnego pieprzu, kolendry, kminku, goździki, zmielony cynamon, zmielona papryka oraz papryczka chili. Stosowana jest do przyprawiania mięs i sosów. Ma ostry, piekący smak.</a:t>
            </a:r>
            <a:endParaRPr lang="pl-PL" dirty="0">
              <a:solidFill>
                <a:schemeClr val="bg1"/>
              </a:solidFill>
              <a:latin typeface="Arial Narrow" pitchFamily="34" charset="0"/>
            </a:endParaRPr>
          </a:p>
        </p:txBody>
      </p:sp>
      <p:sp>
        <p:nvSpPr>
          <p:cNvPr id="5" name="Symbol zastępczy zawartości 4"/>
          <p:cNvSpPr>
            <a:spLocks noGrp="1"/>
          </p:cNvSpPr>
          <p:nvPr>
            <p:ph sz="half" idx="2"/>
          </p:nvPr>
        </p:nvSpPr>
        <p:spPr/>
        <p:txBody>
          <a:bodyPr>
            <a:normAutofit fontScale="85000" lnSpcReduction="20000"/>
          </a:bodyPr>
          <a:lstStyle/>
          <a:p>
            <a:r>
              <a:rPr lang="pl-PL" dirty="0" smtClean="0">
                <a:solidFill>
                  <a:schemeClr val="bg1"/>
                </a:solidFill>
                <a:latin typeface="Arial Narrow" pitchFamily="34" charset="0"/>
              </a:rPr>
              <a:t>Garam </a:t>
            </a:r>
            <a:r>
              <a:rPr lang="pl-PL" dirty="0" smtClean="0">
                <a:solidFill>
                  <a:schemeClr val="bg1"/>
                </a:solidFill>
                <a:latin typeface="Arial Narrow" pitchFamily="34" charset="0"/>
              </a:rPr>
              <a:t>Masala - </a:t>
            </a:r>
            <a:r>
              <a:rPr lang="pl-PL" dirty="0" smtClean="0">
                <a:solidFill>
                  <a:schemeClr val="bg1"/>
                </a:solidFill>
                <a:latin typeface="Arial Narrow" pitchFamily="34" charset="0"/>
              </a:rPr>
              <a:t>pochodzi z kuchni indyjskiej. Może składać się z dwóch lub trzech przypraw i ziół, ale może zawierać większą ich liczbę. Mieszanki, których główne  składniki to pieprz i goździki, mają ostry, piekący smak. Łagodny, aromatyczny smak mają mieszanki zawierające kwiat muszkatołowy, cynamon i kardamon. Stosowane do pilawu, niektórych dań mięsnych i do ryb.</a:t>
            </a:r>
            <a:endParaRPr lang="pl-PL" dirty="0">
              <a:solidFill>
                <a:schemeClr val="bg1"/>
              </a:solidFill>
              <a:latin typeface="Arial Narrow"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Mieszanki przypraw</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p:txBody>
          <a:bodyPr>
            <a:normAutofit/>
          </a:bodyPr>
          <a:lstStyle/>
          <a:p>
            <a:r>
              <a:rPr lang="pl-PL" sz="2400" dirty="0" smtClean="0">
                <a:solidFill>
                  <a:schemeClr val="bg1"/>
                </a:solidFill>
                <a:latin typeface="Arial Narrow" pitchFamily="34" charset="0"/>
              </a:rPr>
              <a:t>Quatre-Epices </a:t>
            </a:r>
            <a:r>
              <a:rPr lang="pl-PL" sz="2400" dirty="0" smtClean="0">
                <a:solidFill>
                  <a:schemeClr val="bg1"/>
                </a:solidFill>
                <a:latin typeface="Arial Narrow" pitchFamily="34" charset="0"/>
              </a:rPr>
              <a:t>- mieszanka </a:t>
            </a:r>
            <a:r>
              <a:rPr lang="pl-PL" sz="2400" dirty="0" smtClean="0">
                <a:solidFill>
                  <a:schemeClr val="bg1"/>
                </a:solidFill>
                <a:latin typeface="Arial Narrow" pitchFamily="34" charset="0"/>
              </a:rPr>
              <a:t>bardzo popularna we Francji. Składa się z pieprzu, gałki muszkatołowej, goździków, imbiru. Może zawierać cynamon lub ziele angielskie. Używa się jej do gotowania lub duszenia gulaszy.</a:t>
            </a:r>
            <a:endParaRPr lang="pl-PL" sz="2400" dirty="0">
              <a:solidFill>
                <a:schemeClr val="bg1"/>
              </a:solidFill>
              <a:latin typeface="Arial Narrow" pitchFamily="34" charset="0"/>
            </a:endParaRPr>
          </a:p>
        </p:txBody>
      </p:sp>
      <p:sp>
        <p:nvSpPr>
          <p:cNvPr id="5" name="Symbol zastępczy zawartości 4"/>
          <p:cNvSpPr>
            <a:spLocks noGrp="1"/>
          </p:cNvSpPr>
          <p:nvPr>
            <p:ph sz="half" idx="2"/>
          </p:nvPr>
        </p:nvSpPr>
        <p:spPr/>
        <p:txBody>
          <a:bodyPr>
            <a:normAutofit/>
          </a:bodyPr>
          <a:lstStyle/>
          <a:p>
            <a:r>
              <a:rPr lang="pl-PL" sz="2400" dirty="0" smtClean="0">
                <a:solidFill>
                  <a:schemeClr val="bg1"/>
                </a:solidFill>
                <a:latin typeface="Arial Narrow" pitchFamily="34" charset="0"/>
              </a:rPr>
              <a:t>Tabil </a:t>
            </a:r>
            <a:r>
              <a:rPr lang="pl-PL" sz="2400" dirty="0" smtClean="0">
                <a:solidFill>
                  <a:schemeClr val="bg1"/>
                </a:solidFill>
                <a:latin typeface="Arial Narrow" pitchFamily="34" charset="0"/>
              </a:rPr>
              <a:t>- mieszanka </a:t>
            </a:r>
            <a:r>
              <a:rPr lang="pl-PL" sz="2400" dirty="0" smtClean="0">
                <a:solidFill>
                  <a:schemeClr val="bg1"/>
                </a:solidFill>
                <a:latin typeface="Arial Narrow" pitchFamily="34" charset="0"/>
              </a:rPr>
              <a:t>owoców kolendry, kminku oraz czosnku i suszonej papryki chili. Pochodzi z kuchni tunezyjskiej. Używana do popularnej potrawy jaką jest kuskus z rybą. </a:t>
            </a:r>
            <a:endParaRPr lang="pl-PL" sz="2400" dirty="0">
              <a:solidFill>
                <a:schemeClr val="bg1"/>
              </a:solidFill>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Cynamon</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214282" y="1714488"/>
            <a:ext cx="4400552" cy="4525963"/>
          </a:xfrm>
        </p:spPr>
        <p:txBody>
          <a:bodyPr>
            <a:normAutofit fontScale="92500" lnSpcReduction="20000"/>
          </a:bodyPr>
          <a:lstStyle/>
          <a:p>
            <a:r>
              <a:rPr lang="pl-PL" sz="2400" dirty="0" smtClean="0">
                <a:solidFill>
                  <a:schemeClr val="bg1"/>
                </a:solidFill>
                <a:latin typeface="Arial Narrow" pitchFamily="34" charset="0"/>
              </a:rPr>
              <a:t>Przyprawa -</a:t>
            </a:r>
            <a:r>
              <a:rPr lang="pl-PL" sz="2400" dirty="0">
                <a:solidFill>
                  <a:schemeClr val="bg1"/>
                </a:solidFill>
                <a:latin typeface="Arial Narrow" pitchFamily="34" charset="0"/>
              </a:rPr>
              <a:t> kuchenna otrzymywana z wysuszonej kory </a:t>
            </a:r>
            <a:r>
              <a:rPr lang="pl-PL" sz="2400" dirty="0" smtClean="0">
                <a:solidFill>
                  <a:schemeClr val="bg1"/>
                </a:solidFill>
                <a:latin typeface="Arial Narrow" pitchFamily="34" charset="0"/>
              </a:rPr>
              <a:t>cynamonowca. Występuje </a:t>
            </a:r>
            <a:r>
              <a:rPr lang="pl-PL" sz="2400" dirty="0">
                <a:solidFill>
                  <a:schemeClr val="bg1"/>
                </a:solidFill>
                <a:latin typeface="Arial Narrow" pitchFamily="34" charset="0"/>
              </a:rPr>
              <a:t>w dwóch postaciach: starty na proszek lub w niewielkich kawałkach zwiniętych w rulonik. Cynamon ma kolor rdzawy, a dzięki zawartości olejku cynamonowego </a:t>
            </a:r>
            <a:r>
              <a:rPr lang="pl-PL" sz="2400" dirty="0" smtClean="0">
                <a:solidFill>
                  <a:schemeClr val="bg1"/>
                </a:solidFill>
                <a:latin typeface="Arial Narrow" pitchFamily="34" charset="0"/>
              </a:rPr>
              <a:t>charakterystyczny </a:t>
            </a:r>
            <a:r>
              <a:rPr lang="pl-PL" sz="2400" dirty="0">
                <a:solidFill>
                  <a:schemeClr val="bg1"/>
                </a:solidFill>
                <a:latin typeface="Arial Narrow" pitchFamily="34" charset="0"/>
              </a:rPr>
              <a:t>słodkawo-korzenny, lekko piekący smak i silny aromat</a:t>
            </a:r>
            <a:r>
              <a:rPr lang="pl-PL" sz="2400" dirty="0" smtClean="0">
                <a:solidFill>
                  <a:schemeClr val="bg1"/>
                </a:solidFill>
                <a:latin typeface="Arial Narrow" pitchFamily="34" charset="0"/>
              </a:rPr>
              <a:t>. Cynamon uprawia się w </a:t>
            </a:r>
            <a:r>
              <a:rPr lang="pl-PL" sz="2400" dirty="0" smtClean="0">
                <a:solidFill>
                  <a:schemeClr val="bg1"/>
                </a:solidFill>
              </a:rPr>
              <a:t> </a:t>
            </a:r>
            <a:r>
              <a:rPr lang="pl-PL" sz="2400" dirty="0" smtClean="0">
                <a:solidFill>
                  <a:schemeClr val="bg1"/>
                </a:solidFill>
                <a:latin typeface="Arial Narrow" pitchFamily="34" charset="0"/>
              </a:rPr>
              <a:t>Indiach, Mjanmie, Sri Lance, Afryce</a:t>
            </a:r>
            <a:r>
              <a:rPr lang="pl-PL" sz="2400" dirty="0">
                <a:solidFill>
                  <a:schemeClr val="bg1"/>
                </a:solidFill>
                <a:latin typeface="Arial Narrow" pitchFamily="34" charset="0"/>
              </a:rPr>
              <a:t>, </a:t>
            </a:r>
            <a:r>
              <a:rPr lang="pl-PL" sz="2400" dirty="0" smtClean="0">
                <a:solidFill>
                  <a:schemeClr val="bg1"/>
                </a:solidFill>
                <a:latin typeface="Arial Narrow" pitchFamily="34" charset="0"/>
              </a:rPr>
              <a:t>Karaibach </a:t>
            </a:r>
            <a:r>
              <a:rPr lang="pl-PL" sz="2400" dirty="0">
                <a:solidFill>
                  <a:schemeClr val="bg1"/>
                </a:solidFill>
                <a:latin typeface="Arial Narrow" pitchFamily="34" charset="0"/>
              </a:rPr>
              <a:t>i w Azji Wschodniej</a:t>
            </a:r>
            <a:r>
              <a:rPr lang="pl-PL" sz="2400" dirty="0" smtClean="0">
                <a:solidFill>
                  <a:schemeClr val="bg1"/>
                </a:solidFill>
                <a:latin typeface="Arial Narrow" pitchFamily="34" charset="0"/>
              </a:rPr>
              <a:t>. Używa się do potraw z ryżu, kompotów, deserów z jabłkami, pieczonej gęsi i baraniny</a:t>
            </a:r>
            <a:r>
              <a:rPr lang="pl-PL" sz="2400" dirty="0">
                <a:solidFill>
                  <a:schemeClr val="bg1"/>
                </a:solidFill>
                <a:latin typeface="Arial Narrow" pitchFamily="34" charset="0"/>
              </a:rPr>
              <a:t> </a:t>
            </a:r>
            <a:r>
              <a:rPr lang="pl-PL" sz="2400" dirty="0" smtClean="0">
                <a:solidFill>
                  <a:schemeClr val="bg1"/>
                </a:solidFill>
                <a:latin typeface="Arial Narrow" pitchFamily="34" charset="0"/>
              </a:rPr>
              <a:t>i ciast.</a:t>
            </a:r>
            <a:endParaRPr lang="pl-PL" sz="2400" dirty="0">
              <a:solidFill>
                <a:schemeClr val="bg1"/>
              </a:solidFill>
              <a:latin typeface="Arial Narrow" pitchFamily="34" charset="0"/>
            </a:endParaRPr>
          </a:p>
        </p:txBody>
      </p:sp>
      <p:pic>
        <p:nvPicPr>
          <p:cNvPr id="6" name="Symbol zastępczy zawartości 5" descr="335014290_1287619848834207_2655609295267275568_n.jpg"/>
          <p:cNvPicPr>
            <a:picLocks noGrp="1" noChangeAspect="1"/>
          </p:cNvPicPr>
          <p:nvPr>
            <p:ph sz="half" idx="2"/>
          </p:nvPr>
        </p:nvPicPr>
        <p:blipFill>
          <a:blip r:embed="rId3"/>
          <a:stretch>
            <a:fillRect/>
          </a:stretch>
        </p:blipFill>
        <p:spPr>
          <a:xfrm>
            <a:off x="4786314" y="1571612"/>
            <a:ext cx="3614734" cy="407196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Cząber</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457200" y="1600200"/>
            <a:ext cx="4038600" cy="4972072"/>
          </a:xfrm>
        </p:spPr>
        <p:txBody>
          <a:bodyPr>
            <a:normAutofit fontScale="92500" lnSpcReduction="20000"/>
          </a:bodyPr>
          <a:lstStyle/>
          <a:p>
            <a:r>
              <a:rPr lang="pl-PL" dirty="0">
                <a:solidFill>
                  <a:schemeClr val="bg1"/>
                </a:solidFill>
                <a:latin typeface="Arial Narrow" pitchFamily="34" charset="0"/>
              </a:rPr>
              <a:t>Cząber </a:t>
            </a:r>
            <a:r>
              <a:rPr lang="pl-PL" dirty="0" smtClean="0">
                <a:solidFill>
                  <a:schemeClr val="bg1"/>
                </a:solidFill>
                <a:latin typeface="Arial Narrow" pitchFamily="34" charset="0"/>
              </a:rPr>
              <a:t>-</a:t>
            </a:r>
            <a:r>
              <a:rPr lang="pl-PL" dirty="0">
                <a:solidFill>
                  <a:schemeClr val="bg1"/>
                </a:solidFill>
                <a:latin typeface="Arial Narrow" pitchFamily="34" charset="0"/>
              </a:rPr>
              <a:t> rodzaj roślin z rodziny </a:t>
            </a:r>
            <a:r>
              <a:rPr lang="pl-PL" dirty="0" smtClean="0">
                <a:solidFill>
                  <a:schemeClr val="bg1"/>
                </a:solidFill>
                <a:latin typeface="Arial Narrow" pitchFamily="34" charset="0"/>
              </a:rPr>
              <a:t>jasnotowatych. Obejmuje </a:t>
            </a:r>
            <a:r>
              <a:rPr lang="pl-PL" dirty="0">
                <a:solidFill>
                  <a:schemeClr val="bg1"/>
                </a:solidFill>
                <a:latin typeface="Arial Narrow" pitchFamily="34" charset="0"/>
              </a:rPr>
              <a:t>ok. </a:t>
            </a:r>
            <a:r>
              <a:rPr lang="pl-PL" dirty="0" smtClean="0">
                <a:solidFill>
                  <a:schemeClr val="bg1"/>
                </a:solidFill>
                <a:latin typeface="Arial Narrow" pitchFamily="34" charset="0"/>
              </a:rPr>
              <a:t>38–50</a:t>
            </a:r>
            <a:r>
              <a:rPr lang="pl-PL" dirty="0">
                <a:solidFill>
                  <a:schemeClr val="bg1"/>
                </a:solidFill>
                <a:latin typeface="Arial Narrow" pitchFamily="34" charset="0"/>
              </a:rPr>
              <a:t> gatunków. Występują one w basenie Morza Śródziemnego </a:t>
            </a:r>
            <a:r>
              <a:rPr lang="pl-PL" dirty="0" smtClean="0">
                <a:solidFill>
                  <a:schemeClr val="bg1"/>
                </a:solidFill>
                <a:latin typeface="Arial Narrow" pitchFamily="34" charset="0"/>
              </a:rPr>
              <a:t>oraz </a:t>
            </a:r>
            <a:r>
              <a:rPr lang="pl-PL" dirty="0">
                <a:solidFill>
                  <a:schemeClr val="bg1"/>
                </a:solidFill>
                <a:latin typeface="Arial Narrow" pitchFamily="34" charset="0"/>
              </a:rPr>
              <a:t>w południowo-zachodniej Azji, sięgając na wschodzie po </a:t>
            </a:r>
            <a:r>
              <a:rPr lang="pl-PL" dirty="0" smtClean="0">
                <a:solidFill>
                  <a:schemeClr val="bg1"/>
                </a:solidFill>
                <a:latin typeface="Arial Narrow" pitchFamily="34" charset="0"/>
              </a:rPr>
              <a:t>Iran.  Ma pikantny smak </a:t>
            </a:r>
            <a:r>
              <a:rPr lang="pl-PL" dirty="0">
                <a:solidFill>
                  <a:schemeClr val="bg1"/>
                </a:solidFill>
                <a:latin typeface="Arial Narrow" pitchFamily="34" charset="0"/>
              </a:rPr>
              <a:t>i </a:t>
            </a:r>
            <a:r>
              <a:rPr lang="pl-PL" dirty="0" smtClean="0">
                <a:solidFill>
                  <a:schemeClr val="bg1"/>
                </a:solidFill>
                <a:latin typeface="Arial Narrow" pitchFamily="34" charset="0"/>
              </a:rPr>
              <a:t>jest zbliżony </a:t>
            </a:r>
            <a:r>
              <a:rPr lang="pl-PL" dirty="0">
                <a:solidFill>
                  <a:schemeClr val="bg1"/>
                </a:solidFill>
                <a:latin typeface="Arial Narrow" pitchFamily="34" charset="0"/>
              </a:rPr>
              <a:t>do tymianku oraz majeranku</a:t>
            </a:r>
            <a:r>
              <a:rPr lang="pl-PL" dirty="0" smtClean="0">
                <a:solidFill>
                  <a:schemeClr val="bg1"/>
                </a:solidFill>
                <a:latin typeface="Arial Narrow" pitchFamily="34" charset="0"/>
              </a:rPr>
              <a:t>. Używa się do warzyw strączkowych, pieczeni z wołowiny, baraniny, wątróbki drobiowej.</a:t>
            </a:r>
            <a:endParaRPr lang="pl-PL" dirty="0">
              <a:solidFill>
                <a:schemeClr val="bg1"/>
              </a:solidFill>
              <a:latin typeface="Arial Narrow" pitchFamily="34" charset="0"/>
            </a:endParaRPr>
          </a:p>
        </p:txBody>
      </p:sp>
      <p:pic>
        <p:nvPicPr>
          <p:cNvPr id="6" name="Symbol zastępczy zawartości 5" descr="z24926732AMP,Czaber.jpg"/>
          <p:cNvPicPr>
            <a:picLocks noGrp="1" noChangeAspect="1"/>
          </p:cNvPicPr>
          <p:nvPr>
            <p:ph sz="half" idx="2"/>
          </p:nvPr>
        </p:nvPicPr>
        <p:blipFill>
          <a:blip r:embed="rId3"/>
          <a:stretch>
            <a:fillRect/>
          </a:stretch>
        </p:blipFill>
        <p:spPr>
          <a:xfrm>
            <a:off x="4674296" y="2214554"/>
            <a:ext cx="4007742" cy="285752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Gałka muszkatołowa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0" y="1600200"/>
            <a:ext cx="4929190" cy="4525963"/>
          </a:xfrm>
        </p:spPr>
        <p:txBody>
          <a:bodyPr/>
          <a:lstStyle/>
          <a:p>
            <a:r>
              <a:rPr lang="pl-PL" dirty="0" smtClean="0">
                <a:solidFill>
                  <a:schemeClr val="bg1"/>
                </a:solidFill>
                <a:latin typeface="Arial Narrow" pitchFamily="34" charset="0"/>
              </a:rPr>
              <a:t>Gałka </a:t>
            </a:r>
            <a:r>
              <a:rPr lang="pl-PL" dirty="0" smtClean="0">
                <a:solidFill>
                  <a:schemeClr val="bg1"/>
                </a:solidFill>
                <a:latin typeface="Arial Narrow" pitchFamily="34" charset="0"/>
              </a:rPr>
              <a:t>muszkatołowa -</a:t>
            </a:r>
            <a:r>
              <a:rPr lang="pl-PL" dirty="0">
                <a:solidFill>
                  <a:schemeClr val="bg1"/>
                </a:solidFill>
                <a:latin typeface="Arial Narrow" pitchFamily="34" charset="0"/>
              </a:rPr>
              <a:t> </a:t>
            </a:r>
            <a:r>
              <a:rPr lang="pl-PL" dirty="0" smtClean="0">
                <a:solidFill>
                  <a:schemeClr val="bg1"/>
                </a:solidFill>
                <a:latin typeface="Arial Narrow" pitchFamily="34" charset="0"/>
              </a:rPr>
              <a:t>przyprawa korzenna</a:t>
            </a:r>
            <a:r>
              <a:rPr lang="pl-PL" dirty="0">
                <a:solidFill>
                  <a:schemeClr val="bg1"/>
                </a:solidFill>
                <a:latin typeface="Arial Narrow" pitchFamily="34" charset="0"/>
              </a:rPr>
              <a:t> otrzymywana z suszonych nasion muszkatołowca </a:t>
            </a:r>
            <a:r>
              <a:rPr lang="pl-PL" dirty="0" smtClean="0">
                <a:solidFill>
                  <a:schemeClr val="bg1"/>
                </a:solidFill>
                <a:latin typeface="Arial Narrow" pitchFamily="34" charset="0"/>
              </a:rPr>
              <a:t>korzennego. Pochodzi z Wysp Banda. </a:t>
            </a:r>
            <a:r>
              <a:rPr lang="pl-PL" dirty="0">
                <a:solidFill>
                  <a:schemeClr val="bg1"/>
                </a:solidFill>
                <a:latin typeface="Arial Narrow" pitchFamily="34" charset="0"/>
              </a:rPr>
              <a:t>Charakteryzuje się gorzkim smakiem i intensywnym aromatem</a:t>
            </a:r>
            <a:r>
              <a:rPr lang="pl-PL" dirty="0" smtClean="0">
                <a:solidFill>
                  <a:schemeClr val="bg1"/>
                </a:solidFill>
                <a:latin typeface="Arial Narrow" pitchFamily="34" charset="0"/>
              </a:rPr>
              <a:t>. Używa się do zup, sosów, pasztetów, ciast, deserów owocowych i serowych, sufletów, dań ze skorupiaków i farszów.</a:t>
            </a:r>
            <a:endParaRPr lang="pl-PL" dirty="0">
              <a:solidFill>
                <a:schemeClr val="bg1"/>
              </a:solidFill>
              <a:latin typeface="Arial Narrow" pitchFamily="34" charset="0"/>
            </a:endParaRPr>
          </a:p>
        </p:txBody>
      </p:sp>
      <p:pic>
        <p:nvPicPr>
          <p:cNvPr id="6" name="Symbol zastępczy zawartości 5" descr="335573294_956502349091963_1035528341367587552_n.jpg"/>
          <p:cNvPicPr>
            <a:picLocks noGrp="1" noChangeAspect="1"/>
          </p:cNvPicPr>
          <p:nvPr>
            <p:ph sz="half" idx="2"/>
          </p:nvPr>
        </p:nvPicPr>
        <p:blipFill>
          <a:blip r:embed="rId3"/>
          <a:stretch>
            <a:fillRect/>
          </a:stretch>
        </p:blipFill>
        <p:spPr>
          <a:xfrm>
            <a:off x="5000628" y="2214554"/>
            <a:ext cx="3857652" cy="257176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Gorczyca</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457200" y="1600200"/>
            <a:ext cx="4757742" cy="4525963"/>
          </a:xfrm>
        </p:spPr>
        <p:txBody>
          <a:bodyPr>
            <a:normAutofit/>
          </a:bodyPr>
          <a:lstStyle/>
          <a:p>
            <a:r>
              <a:rPr lang="pl-PL" dirty="0">
                <a:solidFill>
                  <a:schemeClr val="bg1"/>
                </a:solidFill>
                <a:latin typeface="Arial Narrow" pitchFamily="34" charset="0"/>
              </a:rPr>
              <a:t>Gorczyca  </a:t>
            </a:r>
            <a:r>
              <a:rPr lang="pl-PL" dirty="0" smtClean="0">
                <a:solidFill>
                  <a:schemeClr val="bg1"/>
                </a:solidFill>
                <a:latin typeface="Arial Narrow" pitchFamily="34" charset="0"/>
              </a:rPr>
              <a:t>rodzaj roślin </a:t>
            </a:r>
            <a:r>
              <a:rPr lang="pl-PL" dirty="0">
                <a:solidFill>
                  <a:schemeClr val="bg1"/>
                </a:solidFill>
                <a:latin typeface="Arial Narrow" pitchFamily="34" charset="0"/>
              </a:rPr>
              <a:t>z rodziny </a:t>
            </a:r>
            <a:r>
              <a:rPr lang="pl-PL" dirty="0" smtClean="0">
                <a:solidFill>
                  <a:schemeClr val="bg1"/>
                </a:solidFill>
                <a:latin typeface="Arial Narrow" pitchFamily="34" charset="0"/>
              </a:rPr>
              <a:t>kapustowatych Rośliny </a:t>
            </a:r>
            <a:r>
              <a:rPr lang="pl-PL" dirty="0">
                <a:solidFill>
                  <a:schemeClr val="bg1"/>
                </a:solidFill>
                <a:latin typeface="Arial Narrow" pitchFamily="34" charset="0"/>
              </a:rPr>
              <a:t>te występują w Europie, północnej Afryce i znacznej części Azji. </a:t>
            </a:r>
            <a:r>
              <a:rPr lang="pl-PL" dirty="0" smtClean="0">
                <a:solidFill>
                  <a:schemeClr val="bg1"/>
                </a:solidFill>
                <a:latin typeface="Arial Narrow" pitchFamily="34" charset="0"/>
              </a:rPr>
              <a:t> Ma ostry, palący, gorzki smak. Używa się do marynat, musztard, sałatek i sosów.</a:t>
            </a:r>
            <a:endParaRPr lang="pl-PL" dirty="0">
              <a:solidFill>
                <a:schemeClr val="bg1"/>
              </a:solidFill>
              <a:latin typeface="Arial Narrow" pitchFamily="34" charset="0"/>
            </a:endParaRPr>
          </a:p>
          <a:p>
            <a:endParaRPr lang="pl-PL" dirty="0"/>
          </a:p>
        </p:txBody>
      </p:sp>
      <p:pic>
        <p:nvPicPr>
          <p:cNvPr id="6" name="Symbol zastępczy zawartości 5" descr="335519271_561903889239319_2506676732963635343_n.jpg"/>
          <p:cNvPicPr>
            <a:picLocks noGrp="1" noChangeAspect="1"/>
          </p:cNvPicPr>
          <p:nvPr>
            <p:ph sz="half" idx="2"/>
          </p:nvPr>
        </p:nvPicPr>
        <p:blipFill>
          <a:blip r:embed="rId3"/>
          <a:stretch>
            <a:fillRect/>
          </a:stretch>
        </p:blipFill>
        <p:spPr>
          <a:xfrm>
            <a:off x="5143504" y="1843881"/>
            <a:ext cx="3543296" cy="35432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Czosnek</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908" y="1571612"/>
            <a:ext cx="5214974" cy="4757758"/>
          </a:xfrm>
        </p:spPr>
        <p:txBody>
          <a:bodyPr>
            <a:normAutofit/>
          </a:bodyPr>
          <a:lstStyle/>
          <a:p>
            <a:r>
              <a:rPr lang="pl-PL" dirty="0">
                <a:solidFill>
                  <a:schemeClr val="bg1"/>
                </a:solidFill>
                <a:latin typeface="Arial Narrow" pitchFamily="34" charset="0"/>
              </a:rPr>
              <a:t>Czosnek</a:t>
            </a:r>
            <a:r>
              <a:rPr lang="pl-PL" b="1" dirty="0">
                <a:solidFill>
                  <a:schemeClr val="bg1"/>
                </a:solidFill>
                <a:latin typeface="Arial Narrow" pitchFamily="34" charset="0"/>
              </a:rPr>
              <a:t> </a:t>
            </a:r>
            <a:r>
              <a:rPr lang="pl-PL" b="1" dirty="0" smtClean="0">
                <a:solidFill>
                  <a:schemeClr val="bg1"/>
                </a:solidFill>
                <a:latin typeface="Arial Narrow" pitchFamily="34" charset="0"/>
              </a:rPr>
              <a:t>-</a:t>
            </a:r>
            <a:r>
              <a:rPr lang="pl-PL" dirty="0">
                <a:solidFill>
                  <a:schemeClr val="bg1"/>
                </a:solidFill>
                <a:latin typeface="Arial Narrow" pitchFamily="34" charset="0"/>
              </a:rPr>
              <a:t> </a:t>
            </a:r>
            <a:r>
              <a:rPr lang="pl-PL" dirty="0" smtClean="0">
                <a:solidFill>
                  <a:schemeClr val="bg1"/>
                </a:solidFill>
                <a:latin typeface="Arial Narrow" pitchFamily="34" charset="0"/>
              </a:rPr>
              <a:t>gatunek byliny,</a:t>
            </a:r>
            <a:r>
              <a:rPr lang="pl-PL" dirty="0">
                <a:solidFill>
                  <a:schemeClr val="bg1"/>
                </a:solidFill>
                <a:latin typeface="Arial Narrow" pitchFamily="34" charset="0"/>
              </a:rPr>
              <a:t>  roślina dwuletnia lub </a:t>
            </a:r>
            <a:r>
              <a:rPr lang="pl-PL" dirty="0" smtClean="0">
                <a:solidFill>
                  <a:schemeClr val="bg1"/>
                </a:solidFill>
                <a:latin typeface="Arial Narrow" pitchFamily="34" charset="0"/>
              </a:rPr>
              <a:t>jednoroczna.  Obejmuje 880- 1000 gatunków. Pochodzi </a:t>
            </a:r>
            <a:r>
              <a:rPr lang="pl-PL" dirty="0">
                <a:solidFill>
                  <a:schemeClr val="bg1"/>
                </a:solidFill>
                <a:latin typeface="Arial Narrow" pitchFamily="34" charset="0"/>
              </a:rPr>
              <a:t>z Azji </a:t>
            </a:r>
            <a:r>
              <a:rPr lang="pl-PL" dirty="0" smtClean="0">
                <a:solidFill>
                  <a:schemeClr val="bg1"/>
                </a:solidFill>
                <a:latin typeface="Arial Narrow" pitchFamily="34" charset="0"/>
              </a:rPr>
              <a:t>Środkowej. Ma ostry, gryzący smak. Używa się do pieczonego mięsa, marynat, zup i sosów.</a:t>
            </a:r>
          </a:p>
        </p:txBody>
      </p:sp>
      <p:pic>
        <p:nvPicPr>
          <p:cNvPr id="6" name="Symbol zastępczy zawartości 5" descr="335446205_757109259157207_6663135460247853815_n.jpg"/>
          <p:cNvPicPr>
            <a:picLocks noGrp="1" noChangeAspect="1"/>
          </p:cNvPicPr>
          <p:nvPr>
            <p:ph sz="half" idx="2"/>
          </p:nvPr>
        </p:nvPicPr>
        <p:blipFill>
          <a:blip r:embed="rId3"/>
          <a:stretch>
            <a:fillRect/>
          </a:stretch>
        </p:blipFill>
        <p:spPr>
          <a:xfrm>
            <a:off x="5214942" y="1600201"/>
            <a:ext cx="2961212" cy="44418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rial Narrow" pitchFamily="34" charset="0"/>
              </a:rPr>
              <a:t>Estragon</a:t>
            </a:r>
            <a:endParaRPr lang="pl-PL" dirty="0">
              <a:solidFill>
                <a:schemeClr val="bg1"/>
              </a:solidFill>
              <a:latin typeface="Arial Narrow" pitchFamily="34" charset="0"/>
            </a:endParaRPr>
          </a:p>
        </p:txBody>
      </p:sp>
      <p:sp>
        <p:nvSpPr>
          <p:cNvPr id="4" name="Symbol zastępczy zawartości 3"/>
          <p:cNvSpPr>
            <a:spLocks noGrp="1"/>
          </p:cNvSpPr>
          <p:nvPr>
            <p:ph sz="half" idx="1"/>
          </p:nvPr>
        </p:nvSpPr>
        <p:spPr>
          <a:xfrm>
            <a:off x="142844" y="1600200"/>
            <a:ext cx="5072098" cy="4525963"/>
          </a:xfrm>
        </p:spPr>
        <p:txBody>
          <a:bodyPr>
            <a:normAutofit lnSpcReduction="10000"/>
          </a:bodyPr>
          <a:lstStyle/>
          <a:p>
            <a:r>
              <a:rPr lang="pl-PL" dirty="0" smtClean="0">
                <a:solidFill>
                  <a:schemeClr val="bg1"/>
                </a:solidFill>
                <a:latin typeface="Arial Narrow" pitchFamily="34" charset="0"/>
              </a:rPr>
              <a:t>Estragon - </a:t>
            </a:r>
            <a:r>
              <a:rPr lang="pl-PL" dirty="0" smtClean="0">
                <a:solidFill>
                  <a:schemeClr val="bg1"/>
                </a:solidFill>
                <a:latin typeface="Arial Narrow" pitchFamily="34" charset="0"/>
              </a:rPr>
              <a:t>gatunek rośliny należący do rodziny astrowatych. Dziko występuje w Azji, południowo-wschodniej Europie i Ameryce Północnej. Ma nieco gorzki smak i korzenny zapach. Używa się do potraw z drobiu, baraniny, wołowiny, zup, farszów do zimnych ryb i skorupiaków, sałatek, surówek, twarogów i jaj.</a:t>
            </a:r>
            <a:endParaRPr lang="pl-PL" dirty="0">
              <a:solidFill>
                <a:schemeClr val="bg1"/>
              </a:solidFill>
              <a:latin typeface="Arial Narrow" pitchFamily="34" charset="0"/>
            </a:endParaRPr>
          </a:p>
        </p:txBody>
      </p:sp>
      <p:pic>
        <p:nvPicPr>
          <p:cNvPr id="6" name="Symbol zastępczy zawartości 5" descr="335449221_594357455895994_3339627916769537224_n.jpg"/>
          <p:cNvPicPr>
            <a:picLocks noGrp="1" noChangeAspect="1"/>
          </p:cNvPicPr>
          <p:nvPr>
            <p:ph sz="half" idx="2"/>
          </p:nvPr>
        </p:nvPicPr>
        <p:blipFill>
          <a:blip r:embed="rId3"/>
          <a:stretch>
            <a:fillRect/>
          </a:stretch>
        </p:blipFill>
        <p:spPr>
          <a:xfrm>
            <a:off x="5143504" y="2357430"/>
            <a:ext cx="3748042" cy="2620972"/>
          </a:xfrm>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576</Words>
  <Application>Microsoft Office PowerPoint</Application>
  <PresentationFormat>Pokaz na ekranie (4:3)</PresentationFormat>
  <Paragraphs>83</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Motyw pakietu Office</vt:lpstr>
      <vt:lpstr>Przyprawy </vt:lpstr>
      <vt:lpstr>Co to przyprawa?</vt:lpstr>
      <vt:lpstr>Bazylia</vt:lpstr>
      <vt:lpstr>Cynamon</vt:lpstr>
      <vt:lpstr>Cząber</vt:lpstr>
      <vt:lpstr>Gałka muszkatołowa</vt:lpstr>
      <vt:lpstr>Gorczyca</vt:lpstr>
      <vt:lpstr>Czosnek</vt:lpstr>
      <vt:lpstr>Estragon</vt:lpstr>
      <vt:lpstr>Jałowiec</vt:lpstr>
      <vt:lpstr>Kapary</vt:lpstr>
      <vt:lpstr>Kardamon</vt:lpstr>
      <vt:lpstr>Kminek</vt:lpstr>
      <vt:lpstr>Goździki</vt:lpstr>
      <vt:lpstr>Imbir</vt:lpstr>
      <vt:lpstr>Melisa</vt:lpstr>
      <vt:lpstr>Mięta</vt:lpstr>
      <vt:lpstr>Oregano</vt:lpstr>
      <vt:lpstr>Rozmaryn</vt:lpstr>
      <vt:lpstr>Kolendra</vt:lpstr>
      <vt:lpstr>Liść laurowy</vt:lpstr>
      <vt:lpstr>Majeranek</vt:lpstr>
      <vt:lpstr>Chili</vt:lpstr>
      <vt:lpstr>Cayenne</vt:lpstr>
      <vt:lpstr>Pieprz</vt:lpstr>
      <vt:lpstr>Szałwia</vt:lpstr>
      <vt:lpstr>Tymianek</vt:lpstr>
      <vt:lpstr>Papryka słodka</vt:lpstr>
      <vt:lpstr>Szafran</vt:lpstr>
      <vt:lpstr>Wanilia</vt:lpstr>
      <vt:lpstr>Ziele angielskie</vt:lpstr>
      <vt:lpstr>Anyż</vt:lpstr>
      <vt:lpstr>Sól</vt:lpstr>
      <vt:lpstr>Sól</vt:lpstr>
      <vt:lpstr>Mieszanki przypraw</vt:lpstr>
      <vt:lpstr>Mieszanki przypraw</vt:lpstr>
      <vt:lpstr>Mieszanki przypraw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Lenovo</dc:creator>
  <cp:lastModifiedBy>Lenovo</cp:lastModifiedBy>
  <cp:revision>53</cp:revision>
  <dcterms:created xsi:type="dcterms:W3CDTF">2023-03-11T16:42:17Z</dcterms:created>
  <dcterms:modified xsi:type="dcterms:W3CDTF">2023-03-28T20:11:56Z</dcterms:modified>
</cp:coreProperties>
</file>